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729" r:id="rId2"/>
    <p:sldId id="1931" r:id="rId3"/>
    <p:sldId id="3913" r:id="rId4"/>
    <p:sldId id="1644" r:id="rId5"/>
    <p:sldId id="3851" r:id="rId6"/>
    <p:sldId id="1646" r:id="rId7"/>
    <p:sldId id="1362" r:id="rId8"/>
    <p:sldId id="3967" r:id="rId9"/>
    <p:sldId id="1953" r:id="rId10"/>
    <p:sldId id="1938" r:id="rId11"/>
    <p:sldId id="1949" r:id="rId12"/>
    <p:sldId id="3643" r:id="rId13"/>
    <p:sldId id="3970" r:id="rId14"/>
    <p:sldId id="3971" r:id="rId15"/>
    <p:sldId id="3972" r:id="rId16"/>
    <p:sldId id="3973" r:id="rId17"/>
    <p:sldId id="3974" r:id="rId18"/>
    <p:sldId id="3975" r:id="rId19"/>
    <p:sldId id="3976" r:id="rId20"/>
    <p:sldId id="3977" r:id="rId21"/>
    <p:sldId id="3978" r:id="rId22"/>
    <p:sldId id="3979" r:id="rId23"/>
    <p:sldId id="3980" r:id="rId24"/>
    <p:sldId id="3876" r:id="rId25"/>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3" d="100"/>
          <a:sy n="93" d="100"/>
        </p:scale>
        <p:origin x="858" y="96"/>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3/31/2022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3/31/2022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a:t>
            </a:fld>
            <a:endParaRPr lang="en-US" dirty="0"/>
          </a:p>
        </p:txBody>
      </p:sp>
    </p:spTree>
    <p:extLst>
      <p:ext uri="{BB962C8B-B14F-4D97-AF65-F5344CB8AC3E}">
        <p14:creationId xmlns:p14="http://schemas.microsoft.com/office/powerpoint/2010/main" val="145461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Recursion (22)</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Recursion (22)</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Recursion (22)</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Recursion (22)</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Recursion (22)</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10" name="TextBox 9">
            <a:extLst>
              <a:ext uri="{FF2B5EF4-FFF2-40B4-BE49-F238E27FC236}">
                <a16:creationId xmlns:a16="http://schemas.microsoft.com/office/drawing/2014/main" id="{59750444-4F79-45D6-ADB9-57F1DD8B339A}"/>
              </a:ext>
            </a:extLst>
          </p:cNvPr>
          <p:cNvSpPr txBox="1"/>
          <p:nvPr/>
        </p:nvSpPr>
        <p:spPr>
          <a:xfrm>
            <a:off x="276226" y="1216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 </a:t>
            </a:r>
            <a:r>
              <a:rPr lang="en-US" sz="2200" b="1" dirty="0"/>
              <a:t>Recursion, 7.1-2 (22)</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Thinking</a:t>
            </a:r>
          </a:p>
        </p:txBody>
      </p:sp>
      <p:sp>
        <p:nvSpPr>
          <p:cNvPr id="3" name="Content Placeholder 2"/>
          <p:cNvSpPr>
            <a:spLocks noGrp="1"/>
          </p:cNvSpPr>
          <p:nvPr>
            <p:ph sz="quarter" idx="1"/>
          </p:nvPr>
        </p:nvSpPr>
        <p:spPr>
          <a:xfrm>
            <a:off x="1391478" y="1295401"/>
            <a:ext cx="8362122" cy="609600"/>
          </a:xfrm>
        </p:spPr>
        <p:txBody>
          <a:bodyPr/>
          <a:lstStyle/>
          <a:p>
            <a:pPr marL="0" indent="0">
              <a:buNone/>
            </a:pPr>
            <a:r>
              <a:rPr lang="en-US" b="1" dirty="0"/>
              <a:t>General Recursive Algorithm:</a:t>
            </a:r>
          </a:p>
        </p:txBody>
      </p:sp>
      <p:sp>
        <p:nvSpPr>
          <p:cNvPr id="4" name="Footer Placeholder 3"/>
          <p:cNvSpPr>
            <a:spLocks noGrp="1"/>
          </p:cNvSpPr>
          <p:nvPr>
            <p:ph type="ftr" sz="quarter" idx="11"/>
          </p:nvPr>
        </p:nvSpPr>
        <p:spPr/>
        <p:txBody>
          <a:bodyPr/>
          <a:lstStyle/>
          <a:p>
            <a:pPr>
              <a:defRPr/>
            </a:pPr>
            <a:r>
              <a:rPr lang="en-US"/>
              <a:t>Recursion (22)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10</a:t>
            </a:fld>
            <a:endParaRPr lang="en-US" dirty="0"/>
          </a:p>
        </p:txBody>
      </p:sp>
      <p:sp>
        <p:nvSpPr>
          <p:cNvPr id="6" name="TextBox 5"/>
          <p:cNvSpPr txBox="1"/>
          <p:nvPr/>
        </p:nvSpPr>
        <p:spPr>
          <a:xfrm>
            <a:off x="1600200" y="3276600"/>
            <a:ext cx="7848600" cy="1815882"/>
          </a:xfrm>
          <a:prstGeom prst="rect">
            <a:avLst/>
          </a:prstGeom>
          <a:noFill/>
        </p:spPr>
        <p:txBody>
          <a:bodyPr wrap="square" rtlCol="0">
            <a:spAutoFit/>
          </a:bodyPr>
          <a:lstStyle/>
          <a:p>
            <a:pPr marL="342900" indent="-342900">
              <a:buAutoNum type="arabicPeriod"/>
            </a:pPr>
            <a:r>
              <a:rPr lang="en-US" sz="1600" b="1" dirty="0">
                <a:latin typeface="Consolas" panose="020B0609020204030204" pitchFamily="49" charset="0"/>
                <a:cs typeface="Consolas" panose="020B0609020204030204" pitchFamily="49" charset="0"/>
              </a:rPr>
              <a:t>if problem can be solved directly for the current value of n</a:t>
            </a:r>
          </a:p>
          <a:p>
            <a:r>
              <a:rPr lang="en-US" sz="1600" b="1" dirty="0">
                <a:latin typeface="Consolas" panose="020B0609020204030204" pitchFamily="49" charset="0"/>
                <a:cs typeface="Consolas" panose="020B0609020204030204" pitchFamily="49" charset="0"/>
              </a:rPr>
              <a:t>2.    then Solve it.</a:t>
            </a:r>
          </a:p>
          <a:p>
            <a:r>
              <a:rPr lang="en-US" sz="1600" b="1" dirty="0">
                <a:latin typeface="Consolas" panose="020B0609020204030204" pitchFamily="49" charset="0"/>
                <a:cs typeface="Consolas" panose="020B0609020204030204" pitchFamily="49" charset="0"/>
              </a:rPr>
              <a:t>   else </a:t>
            </a:r>
          </a:p>
          <a:p>
            <a:r>
              <a:rPr lang="en-US" sz="1600" b="1" dirty="0">
                <a:latin typeface="Consolas" panose="020B0609020204030204" pitchFamily="49" charset="0"/>
                <a:cs typeface="Consolas" panose="020B0609020204030204" pitchFamily="49" charset="0"/>
              </a:rPr>
              <a:t>3.    Recursively apply the algorithm to one or more problems</a:t>
            </a:r>
          </a:p>
          <a:p>
            <a:r>
              <a:rPr lang="en-US" sz="1600" b="1" dirty="0">
                <a:latin typeface="Consolas" panose="020B0609020204030204" pitchFamily="49" charset="0"/>
                <a:cs typeface="Consolas" panose="020B0609020204030204" pitchFamily="49" charset="0"/>
              </a:rPr>
              <a:t>      involving smaller values of n.</a:t>
            </a:r>
          </a:p>
          <a:p>
            <a:r>
              <a:rPr lang="en-US" sz="1600" b="1" dirty="0">
                <a:latin typeface="Consolas" panose="020B0609020204030204" pitchFamily="49" charset="0"/>
                <a:cs typeface="Consolas" panose="020B0609020204030204" pitchFamily="49" charset="0"/>
              </a:rPr>
              <a:t>4.    Combine the solutions to the smaller problems to get the</a:t>
            </a:r>
          </a:p>
          <a:p>
            <a:r>
              <a:rPr lang="en-US" sz="1600" b="1" dirty="0">
                <a:latin typeface="Consolas" panose="020B0609020204030204" pitchFamily="49" charset="0"/>
                <a:cs typeface="Consolas" panose="020B0609020204030204" pitchFamily="49" charset="0"/>
              </a:rPr>
              <a:t>      solution to the original problem.</a:t>
            </a:r>
          </a:p>
        </p:txBody>
      </p:sp>
      <p:sp>
        <p:nvSpPr>
          <p:cNvPr id="7" name="Line Callout 1 6"/>
          <p:cNvSpPr/>
          <p:nvPr/>
        </p:nvSpPr>
        <p:spPr>
          <a:xfrm>
            <a:off x="6400800" y="1620068"/>
            <a:ext cx="2743200" cy="1600200"/>
          </a:xfrm>
          <a:prstGeom prst="borderCallout1">
            <a:avLst>
              <a:gd name="adj1" fmla="val 18750"/>
              <a:gd name="adj2" fmla="val -8333"/>
              <a:gd name="adj3" fmla="val 126352"/>
              <a:gd name="adj4" fmla="val -896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Step 1 involves a test for what is called the </a:t>
            </a:r>
            <a:r>
              <a:rPr lang="en-US" i="1" dirty="0"/>
              <a:t>base case</a:t>
            </a:r>
            <a:r>
              <a:rPr lang="en-US" dirty="0"/>
              <a:t>: a value of </a:t>
            </a:r>
            <a:r>
              <a:rPr lang="en-US" i="1" dirty="0"/>
              <a:t>n </a:t>
            </a:r>
            <a:r>
              <a:rPr lang="en-US" dirty="0"/>
              <a:t>for which the problem can be solved easily</a:t>
            </a:r>
          </a:p>
        </p:txBody>
      </p:sp>
      <p:sp>
        <p:nvSpPr>
          <p:cNvPr id="8" name="Line Callout 1 7"/>
          <p:cNvSpPr/>
          <p:nvPr/>
        </p:nvSpPr>
        <p:spPr>
          <a:xfrm>
            <a:off x="6096000" y="5326897"/>
            <a:ext cx="2895600" cy="1295400"/>
          </a:xfrm>
          <a:prstGeom prst="borderCallout1">
            <a:avLst>
              <a:gd name="adj1" fmla="val 54124"/>
              <a:gd name="adj2" fmla="val -8333"/>
              <a:gd name="adj3" fmla="val -80346"/>
              <a:gd name="adj4" fmla="val -657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Step 3 is the </a:t>
            </a:r>
            <a:r>
              <a:rPr lang="en-US" i="1" dirty="0"/>
              <a:t>recursive case</a:t>
            </a:r>
            <a:r>
              <a:rPr lang="en-US" dirty="0"/>
              <a:t>, because there we recursively apply the algorithm</a:t>
            </a:r>
          </a:p>
        </p:txBody>
      </p:sp>
      <p:sp>
        <p:nvSpPr>
          <p:cNvPr id="9" name="Rectangle 8"/>
          <p:cNvSpPr/>
          <p:nvPr/>
        </p:nvSpPr>
        <p:spPr>
          <a:xfrm>
            <a:off x="1066800" y="5413829"/>
            <a:ext cx="487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Because the value of </a:t>
            </a:r>
            <a:r>
              <a:rPr lang="en-US" i="1" dirty="0"/>
              <a:t>n </a:t>
            </a:r>
            <a:r>
              <a:rPr lang="en-US" dirty="0"/>
              <a:t>for each recursive case is smaller than the original value of </a:t>
            </a:r>
            <a:r>
              <a:rPr lang="en-US" i="1" dirty="0"/>
              <a:t>n</a:t>
            </a:r>
            <a:r>
              <a:rPr lang="en-US" dirty="0"/>
              <a:t>, each recursive case makes progress towards a base case</a:t>
            </a:r>
          </a:p>
        </p:txBody>
      </p:sp>
      <p:sp>
        <p:nvSpPr>
          <p:cNvPr id="10" name="Rectangle 9"/>
          <p:cNvSpPr/>
          <p:nvPr/>
        </p:nvSpPr>
        <p:spPr>
          <a:xfrm>
            <a:off x="1391478" y="1993006"/>
            <a:ext cx="4876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Whenever a split occurs, we revisit Step 1 for each new problem to see whether it is a base case or a recursive case</a:t>
            </a:r>
          </a:p>
        </p:txBody>
      </p:sp>
    </p:spTree>
    <p:extLst>
      <p:ext uri="{BB962C8B-B14F-4D97-AF65-F5344CB8AC3E}">
        <p14:creationId xmlns:p14="http://schemas.microsoft.com/office/powerpoint/2010/main" val="269067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 Recursive Algorithm</a:t>
            </a:r>
          </a:p>
        </p:txBody>
      </p:sp>
      <p:sp>
        <p:nvSpPr>
          <p:cNvPr id="3" name="Content Placeholder 2"/>
          <p:cNvSpPr>
            <a:spLocks noGrp="1"/>
          </p:cNvSpPr>
          <p:nvPr>
            <p:ph sz="quarter" idx="1"/>
          </p:nvPr>
        </p:nvSpPr>
        <p:spPr>
          <a:xfrm>
            <a:off x="541867" y="1295401"/>
            <a:ext cx="9978067" cy="2743199"/>
          </a:xfrm>
        </p:spPr>
        <p:txBody>
          <a:bodyPr/>
          <a:lstStyle/>
          <a:p>
            <a:r>
              <a:rPr lang="en-US" dirty="0"/>
              <a:t>Design:</a:t>
            </a:r>
          </a:p>
          <a:p>
            <a:pPr lvl="1"/>
            <a:r>
              <a:rPr lang="en-US" dirty="0"/>
              <a:t>Recognize a base case and provide a solution to it.</a:t>
            </a:r>
          </a:p>
          <a:p>
            <a:pPr lvl="1"/>
            <a:r>
              <a:rPr lang="en-US" dirty="0"/>
              <a:t>Devise a strategy to split the problem into smaller versions of itself while making progress toward a base case.</a:t>
            </a:r>
          </a:p>
          <a:p>
            <a:pPr lvl="1"/>
            <a:r>
              <a:rPr lang="en-US" dirty="0"/>
              <a:t>Combine the solutions to the smaller problems to solve the larger problem.</a:t>
            </a:r>
          </a:p>
          <a:p>
            <a:r>
              <a:rPr lang="en-US" dirty="0"/>
              <a:t>Find the length of a string:</a:t>
            </a:r>
          </a:p>
        </p:txBody>
      </p:sp>
      <p:sp>
        <p:nvSpPr>
          <p:cNvPr id="4" name="Footer Placeholder 3"/>
          <p:cNvSpPr>
            <a:spLocks noGrp="1"/>
          </p:cNvSpPr>
          <p:nvPr>
            <p:ph type="ftr" sz="quarter" idx="11"/>
          </p:nvPr>
        </p:nvSpPr>
        <p:spPr/>
        <p:txBody>
          <a:bodyPr/>
          <a:lstStyle/>
          <a:p>
            <a:pPr>
              <a:defRPr/>
            </a:pPr>
            <a:r>
              <a:rPr lang="en-US"/>
              <a:t>Recursion (22)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11</a:t>
            </a:fld>
            <a:endParaRPr lang="en-US" dirty="0"/>
          </a:p>
        </p:txBody>
      </p:sp>
      <p:sp>
        <p:nvSpPr>
          <p:cNvPr id="6" name="TextBox 5">
            <a:extLst>
              <a:ext uri="{FF2B5EF4-FFF2-40B4-BE49-F238E27FC236}">
                <a16:creationId xmlns:a16="http://schemas.microsoft.com/office/drawing/2014/main" id="{CDE5DC29-4BD1-4A5B-9C82-1C1E4EC9686D}"/>
              </a:ext>
            </a:extLst>
          </p:cNvPr>
          <p:cNvSpPr txBox="1"/>
          <p:nvPr/>
        </p:nvSpPr>
        <p:spPr>
          <a:xfrm>
            <a:off x="1737360" y="4196478"/>
            <a:ext cx="6720840" cy="2585323"/>
          </a:xfrm>
          <a:prstGeom prst="rect">
            <a:avLst/>
          </a:prstGeom>
          <a:noFill/>
        </p:spPr>
        <p:txBody>
          <a:bodyPr wrap="square" rtlCol="0">
            <a:spAutoFit/>
          </a:bodyPr>
          <a:lstStyle/>
          <a:p>
            <a:r>
              <a:rPr lang="en-US" b="1" dirty="0">
                <a:latin typeface="Consolas" panose="020B0609020204030204" pitchFamily="49" charset="0"/>
              </a:rPr>
              <a:t>/** Recursive function for length of string</a:t>
            </a:r>
          </a:p>
          <a:p>
            <a:r>
              <a:rPr lang="en-US" b="1" dirty="0">
                <a:latin typeface="Consolas" panose="020B0609020204030204" pitchFamily="49" charset="0"/>
              </a:rPr>
              <a:t>    @param str The string</a:t>
            </a:r>
          </a:p>
          <a:p>
            <a:r>
              <a:rPr lang="en-US" b="1" dirty="0">
                <a:latin typeface="Consolas" panose="020B0609020204030204" pitchFamily="49" charset="0"/>
              </a:rPr>
              <a:t>    @return The length of the string</a:t>
            </a:r>
          </a:p>
          <a:p>
            <a:r>
              <a:rPr lang="en-US" b="1" dirty="0">
                <a:latin typeface="Consolas" panose="020B0609020204030204" pitchFamily="49" charset="0"/>
              </a:rPr>
              <a:t>*/</a:t>
            </a:r>
          </a:p>
          <a:p>
            <a:r>
              <a:rPr lang="en-US" b="1" dirty="0">
                <a:latin typeface="Consolas" panose="020B0609020204030204" pitchFamily="49" charset="0"/>
              </a:rPr>
              <a:t>int size(string </a:t>
            </a:r>
            <a:r>
              <a:rPr lang="en-US" b="1" dirty="0" err="1">
                <a:latin typeface="Consolas" panose="020B0609020204030204" pitchFamily="49" charset="0"/>
              </a:rPr>
              <a:t>str</a:t>
            </a:r>
            <a:r>
              <a:rPr lang="en-US" b="1" dirty="0">
                <a:latin typeface="Consolas" panose="020B0609020204030204" pitchFamily="49" charset="0"/>
              </a:rPr>
              <a:t>)</a:t>
            </a:r>
          </a:p>
          <a:p>
            <a:r>
              <a:rPr lang="en-US" b="1" dirty="0">
                <a:latin typeface="Consolas" panose="020B0609020204030204" pitchFamily="49" charset="0"/>
              </a:rPr>
              <a:t>{</a:t>
            </a:r>
          </a:p>
          <a:p>
            <a:endParaRPr lang="en-US" b="1" dirty="0">
              <a:latin typeface="Consolas" panose="020B0609020204030204" pitchFamily="49" charset="0"/>
            </a:endParaRPr>
          </a:p>
          <a:p>
            <a:endParaRPr lang="en-US" b="1" dirty="0">
              <a:latin typeface="Consolas" panose="020B0609020204030204" pitchFamily="49" charset="0"/>
            </a:endParaRPr>
          </a:p>
          <a:p>
            <a:r>
              <a:rPr lang="en-US" b="1" dirty="0">
                <a:latin typeface="Consolas" panose="020B0609020204030204" pitchFamily="49" charset="0"/>
              </a:rPr>
              <a:t>}</a:t>
            </a:r>
          </a:p>
        </p:txBody>
      </p:sp>
      <p:sp>
        <p:nvSpPr>
          <p:cNvPr id="7" name="TextBox 6">
            <a:extLst>
              <a:ext uri="{FF2B5EF4-FFF2-40B4-BE49-F238E27FC236}">
                <a16:creationId xmlns:a16="http://schemas.microsoft.com/office/drawing/2014/main" id="{02BDBF7B-14E9-4DEA-A6BF-4ABB24E0A71B}"/>
              </a:ext>
            </a:extLst>
          </p:cNvPr>
          <p:cNvSpPr txBox="1"/>
          <p:nvPr/>
        </p:nvSpPr>
        <p:spPr>
          <a:xfrm>
            <a:off x="1811791" y="5880070"/>
            <a:ext cx="5715000" cy="646331"/>
          </a:xfrm>
          <a:prstGeom prst="rect">
            <a:avLst/>
          </a:prstGeom>
          <a:noFill/>
        </p:spPr>
        <p:txBody>
          <a:bodyPr wrap="square" rtlCol="0">
            <a:spAutoFit/>
          </a:bodyPr>
          <a:lstStyle/>
          <a:p>
            <a:r>
              <a:rPr lang="en-US" b="1" dirty="0">
                <a:latin typeface="Consolas" panose="020B0609020204030204" pitchFamily="49" charset="0"/>
              </a:rPr>
              <a:t>   if (str == "") return 0;</a:t>
            </a:r>
          </a:p>
          <a:p>
            <a:r>
              <a:rPr lang="en-US" b="1" dirty="0">
                <a:latin typeface="Consolas" panose="020B0609020204030204" pitchFamily="49" charset="0"/>
              </a:rPr>
              <a:t>   return 1 + size(</a:t>
            </a:r>
            <a:r>
              <a:rPr lang="en-US" b="1" dirty="0" err="1">
                <a:latin typeface="Consolas" panose="020B0609020204030204" pitchFamily="49" charset="0"/>
              </a:rPr>
              <a:t>str.substr</a:t>
            </a:r>
            <a:r>
              <a:rPr lang="en-US" b="1" dirty="0">
                <a:latin typeface="Consolas" panose="020B0609020204030204" pitchFamily="49" charset="0"/>
              </a:rPr>
              <a:t>(1));</a:t>
            </a:r>
          </a:p>
        </p:txBody>
      </p:sp>
    </p:spTree>
    <p:extLst>
      <p:ext uri="{BB962C8B-B14F-4D97-AF65-F5344CB8AC3E}">
        <p14:creationId xmlns:p14="http://schemas.microsoft.com/office/powerpoint/2010/main" val="1116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FA2B-2BC5-43FC-BE3F-D6DCBD7C139A}"/>
              </a:ext>
            </a:extLst>
          </p:cNvPr>
          <p:cNvSpPr>
            <a:spLocks noGrp="1"/>
          </p:cNvSpPr>
          <p:nvPr>
            <p:ph type="title"/>
          </p:nvPr>
        </p:nvSpPr>
        <p:spPr/>
        <p:txBody>
          <a:bodyPr/>
          <a:lstStyle/>
          <a:p>
            <a:r>
              <a:rPr lang="en-US" dirty="0"/>
              <a:t>Writing Recursive Algorithms</a:t>
            </a:r>
          </a:p>
        </p:txBody>
      </p:sp>
      <p:sp>
        <p:nvSpPr>
          <p:cNvPr id="3" name="Content Placeholder 2">
            <a:extLst>
              <a:ext uri="{FF2B5EF4-FFF2-40B4-BE49-F238E27FC236}">
                <a16:creationId xmlns:a16="http://schemas.microsoft.com/office/drawing/2014/main" id="{931369D8-D99E-4D96-A695-FE42FDFC023E}"/>
              </a:ext>
            </a:extLst>
          </p:cNvPr>
          <p:cNvSpPr>
            <a:spLocks noGrp="1"/>
          </p:cNvSpPr>
          <p:nvPr>
            <p:ph sz="quarter" idx="1"/>
          </p:nvPr>
        </p:nvSpPr>
        <p:spPr>
          <a:xfrm>
            <a:off x="553156" y="1295402"/>
            <a:ext cx="9978066" cy="1206281"/>
          </a:xfrm>
        </p:spPr>
        <p:txBody>
          <a:bodyPr/>
          <a:lstStyle/>
          <a:p>
            <a:r>
              <a:rPr lang="en-US" dirty="0"/>
              <a:t>Write recursive functions to print a string of characters (space delimited) forward </a:t>
            </a:r>
            <a:r>
              <a:rPr lang="en-US" sz="1800" dirty="0"/>
              <a:t>(Example: H e l </a:t>
            </a:r>
            <a:r>
              <a:rPr lang="en-US" sz="1800" dirty="0" err="1"/>
              <a:t>l</a:t>
            </a:r>
            <a:r>
              <a:rPr lang="en-US" sz="1800" dirty="0"/>
              <a:t> o)</a:t>
            </a:r>
            <a:r>
              <a:rPr lang="en-US" dirty="0"/>
              <a:t> and reverse </a:t>
            </a:r>
            <a:r>
              <a:rPr lang="en-US" sz="1800" dirty="0"/>
              <a:t>(Example: o l </a:t>
            </a:r>
            <a:r>
              <a:rPr lang="en-US" sz="1800" dirty="0" err="1"/>
              <a:t>l</a:t>
            </a:r>
            <a:r>
              <a:rPr lang="en-US" sz="1800" dirty="0"/>
              <a:t> e H).</a:t>
            </a:r>
          </a:p>
          <a:p>
            <a:pPr lvl="1"/>
            <a:r>
              <a:rPr lang="en-US" sz="1800" dirty="0"/>
              <a:t>Hint: Use string function str.at() and </a:t>
            </a:r>
            <a:r>
              <a:rPr lang="en-US" sz="1800" dirty="0" err="1"/>
              <a:t>str.substr</a:t>
            </a:r>
            <a:r>
              <a:rPr lang="en-US" sz="1800" dirty="0"/>
              <a:t>().</a:t>
            </a:r>
            <a:endParaRPr lang="en-US" sz="2200" dirty="0"/>
          </a:p>
        </p:txBody>
      </p:sp>
      <p:sp>
        <p:nvSpPr>
          <p:cNvPr id="4" name="Footer Placeholder 3">
            <a:extLst>
              <a:ext uri="{FF2B5EF4-FFF2-40B4-BE49-F238E27FC236}">
                <a16:creationId xmlns:a16="http://schemas.microsoft.com/office/drawing/2014/main" id="{A4A10BA6-7E9A-4C1C-B1FA-125A1184ADAB}"/>
              </a:ext>
            </a:extLst>
          </p:cNvPr>
          <p:cNvSpPr>
            <a:spLocks noGrp="1"/>
          </p:cNvSpPr>
          <p:nvPr>
            <p:ph type="ftr" sz="quarter" idx="11"/>
          </p:nvPr>
        </p:nvSpPr>
        <p:spPr/>
        <p:txBody>
          <a:bodyPr/>
          <a:lstStyle/>
          <a:p>
            <a:pPr>
              <a:defRPr/>
            </a:pPr>
            <a:r>
              <a:rPr lang="en-US"/>
              <a:t>Recursion (22)</a:t>
            </a:r>
            <a:endParaRPr lang="en-US" dirty="0"/>
          </a:p>
        </p:txBody>
      </p:sp>
      <p:sp>
        <p:nvSpPr>
          <p:cNvPr id="5" name="Slide Number Placeholder 4">
            <a:extLst>
              <a:ext uri="{FF2B5EF4-FFF2-40B4-BE49-F238E27FC236}">
                <a16:creationId xmlns:a16="http://schemas.microsoft.com/office/drawing/2014/main" id="{3E26879F-480C-4F64-B150-054DA42C01E8}"/>
              </a:ext>
            </a:extLst>
          </p:cNvPr>
          <p:cNvSpPr>
            <a:spLocks noGrp="1"/>
          </p:cNvSpPr>
          <p:nvPr>
            <p:ph type="sldNum" sz="quarter" idx="12"/>
          </p:nvPr>
        </p:nvSpPr>
        <p:spPr/>
        <p:txBody>
          <a:bodyPr/>
          <a:lstStyle/>
          <a:p>
            <a:pPr>
              <a:defRPr/>
            </a:pPr>
            <a:fld id="{0D7B5496-982B-480A-8085-B08F2CA91C21}" type="slidenum">
              <a:rPr lang="en-US" smtClean="0"/>
              <a:pPr>
                <a:defRPr/>
              </a:pPr>
              <a:t>12</a:t>
            </a:fld>
            <a:endParaRPr lang="en-US" dirty="0"/>
          </a:p>
        </p:txBody>
      </p:sp>
      <p:sp>
        <p:nvSpPr>
          <p:cNvPr id="6" name="Content Placeholder 2">
            <a:extLst>
              <a:ext uri="{FF2B5EF4-FFF2-40B4-BE49-F238E27FC236}">
                <a16:creationId xmlns:a16="http://schemas.microsoft.com/office/drawing/2014/main" id="{AD6AF76C-3F0F-406B-A5B3-529D5CB66FDF}"/>
              </a:ext>
            </a:extLst>
          </p:cNvPr>
          <p:cNvSpPr txBox="1">
            <a:spLocks/>
          </p:cNvSpPr>
          <p:nvPr/>
        </p:nvSpPr>
        <p:spPr bwMode="auto">
          <a:xfrm>
            <a:off x="568161" y="4343400"/>
            <a:ext cx="979947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a:t>Write recursive functions to return length and copy of strings:</a:t>
            </a:r>
          </a:p>
          <a:p>
            <a:endParaRPr lang="en-US" sz="2200" dirty="0"/>
          </a:p>
          <a:p>
            <a:endParaRPr lang="en-US" sz="2200" dirty="0"/>
          </a:p>
        </p:txBody>
      </p:sp>
      <p:sp>
        <p:nvSpPr>
          <p:cNvPr id="7" name="TextBox 6">
            <a:extLst>
              <a:ext uri="{FF2B5EF4-FFF2-40B4-BE49-F238E27FC236}">
                <a16:creationId xmlns:a16="http://schemas.microsoft.com/office/drawing/2014/main" id="{659F61D7-F18D-4460-9672-27B279764B3E}"/>
              </a:ext>
            </a:extLst>
          </p:cNvPr>
          <p:cNvSpPr txBox="1"/>
          <p:nvPr/>
        </p:nvSpPr>
        <p:spPr>
          <a:xfrm>
            <a:off x="1341120" y="2438400"/>
            <a:ext cx="3710940" cy="1815882"/>
          </a:xfrm>
          <a:prstGeom prst="rect">
            <a:avLst/>
          </a:prstGeom>
          <a:noFill/>
        </p:spPr>
        <p:txBody>
          <a:bodyPr wrap="square" rtlCol="0">
            <a:spAutoFit/>
          </a:bodyPr>
          <a:lstStyle/>
          <a:p>
            <a:r>
              <a:rPr lang="en-US" sz="1400" b="1" dirty="0">
                <a:latin typeface="Consolas" panose="020B0609020204030204" pitchFamily="49" charset="0"/>
              </a:rPr>
              <a:t>/** Recursive function </a:t>
            </a:r>
            <a:r>
              <a:rPr lang="en-US" sz="1400" b="1" dirty="0" err="1">
                <a:latin typeface="Consolas" panose="020B0609020204030204" pitchFamily="49" charset="0"/>
              </a:rPr>
              <a:t>print_chars</a:t>
            </a:r>
            <a:endParaRPr lang="en-US" sz="1400" b="1" dirty="0">
              <a:latin typeface="Consolas" panose="020B0609020204030204" pitchFamily="49" charset="0"/>
            </a:endParaRPr>
          </a:p>
          <a:p>
            <a:r>
              <a:rPr lang="en-US" sz="1400" b="1" dirty="0">
                <a:latin typeface="Consolas" panose="020B0609020204030204" pitchFamily="49" charset="0"/>
              </a:rPr>
              <a:t>    post: Display in forward order</a:t>
            </a:r>
          </a:p>
          <a:p>
            <a:r>
              <a:rPr lang="en-US" sz="1400" b="1" dirty="0">
                <a:latin typeface="Consolas" panose="020B0609020204030204" pitchFamily="49" charset="0"/>
              </a:rPr>
              <a:t>    @</a:t>
            </a:r>
            <a:r>
              <a:rPr lang="en-US" sz="1400" b="1" dirty="0" err="1">
                <a:latin typeface="Consolas" panose="020B0609020204030204" pitchFamily="49" charset="0"/>
              </a:rPr>
              <a:t>param</a:t>
            </a:r>
            <a:r>
              <a:rPr lang="en-US" sz="1400" b="1" dirty="0">
                <a:latin typeface="Consolas" panose="020B0609020204030204" pitchFamily="49" charset="0"/>
              </a:rPr>
              <a:t> </a:t>
            </a:r>
            <a:r>
              <a:rPr lang="en-US" sz="1400" b="1" dirty="0" err="1">
                <a:latin typeface="Consolas" panose="020B0609020204030204" pitchFamily="49" charset="0"/>
              </a:rPr>
              <a:t>str</a:t>
            </a:r>
            <a:r>
              <a:rPr lang="en-US" sz="1400" b="1" dirty="0">
                <a:latin typeface="Consolas" panose="020B0609020204030204" pitchFamily="49" charset="0"/>
              </a:rPr>
              <a:t> The string</a:t>
            </a:r>
          </a:p>
          <a:p>
            <a:r>
              <a:rPr lang="en-US" sz="1400" b="1" dirty="0">
                <a:latin typeface="Consolas" panose="020B0609020204030204" pitchFamily="49" charset="0"/>
              </a:rPr>
              <a:t>*/</a:t>
            </a:r>
          </a:p>
          <a:p>
            <a:r>
              <a:rPr lang="en-US" sz="1400" b="1" dirty="0">
                <a:latin typeface="Consolas" panose="020B0609020204030204" pitchFamily="49" charset="0"/>
              </a:rPr>
              <a:t>void </a:t>
            </a:r>
            <a:r>
              <a:rPr lang="en-US" sz="1400" b="1" dirty="0" err="1">
                <a:latin typeface="Consolas" panose="020B0609020204030204" pitchFamily="49" charset="0"/>
              </a:rPr>
              <a:t>print_chars</a:t>
            </a:r>
            <a:r>
              <a:rPr lang="en-US" sz="1400" b="1" dirty="0">
                <a:latin typeface="Consolas" panose="020B0609020204030204" pitchFamily="49" charset="0"/>
              </a:rPr>
              <a:t>(string </a:t>
            </a:r>
            <a:r>
              <a:rPr lang="en-US" sz="1400" b="1" dirty="0" err="1">
                <a:latin typeface="Consolas" panose="020B0609020204030204" pitchFamily="49" charset="0"/>
              </a:rPr>
              <a:t>str</a:t>
            </a:r>
            <a:r>
              <a:rPr lang="en-US" sz="1400" b="1" dirty="0">
                <a:latin typeface="Consolas" panose="020B0609020204030204" pitchFamily="49" charset="0"/>
              </a:rPr>
              <a:t>)</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a:t>
            </a:r>
          </a:p>
        </p:txBody>
      </p:sp>
      <p:sp>
        <p:nvSpPr>
          <p:cNvPr id="8" name="TextBox 7">
            <a:extLst>
              <a:ext uri="{FF2B5EF4-FFF2-40B4-BE49-F238E27FC236}">
                <a16:creationId xmlns:a16="http://schemas.microsoft.com/office/drawing/2014/main" id="{FDF555FA-E04A-4145-8B72-ABA91F717139}"/>
              </a:ext>
            </a:extLst>
          </p:cNvPr>
          <p:cNvSpPr txBox="1"/>
          <p:nvPr/>
        </p:nvSpPr>
        <p:spPr>
          <a:xfrm>
            <a:off x="5475287" y="2438400"/>
            <a:ext cx="4320540" cy="1815882"/>
          </a:xfrm>
          <a:prstGeom prst="rect">
            <a:avLst/>
          </a:prstGeom>
          <a:noFill/>
        </p:spPr>
        <p:txBody>
          <a:bodyPr wrap="square" rtlCol="0">
            <a:spAutoFit/>
          </a:bodyPr>
          <a:lstStyle/>
          <a:p>
            <a:r>
              <a:rPr lang="en-US" sz="1400" b="1" dirty="0">
                <a:latin typeface="Consolas" panose="020B0609020204030204" pitchFamily="49" charset="0"/>
              </a:rPr>
              <a:t>/** Recursive function </a:t>
            </a:r>
            <a:r>
              <a:rPr lang="en-US" sz="1400" b="1" dirty="0" err="1">
                <a:latin typeface="Consolas" panose="020B0609020204030204" pitchFamily="49" charset="0"/>
              </a:rPr>
              <a:t>print_chars_reverse</a:t>
            </a:r>
            <a:endParaRPr lang="en-US" sz="1400" b="1" dirty="0">
              <a:latin typeface="Consolas" panose="020B0609020204030204" pitchFamily="49" charset="0"/>
            </a:endParaRPr>
          </a:p>
          <a:p>
            <a:r>
              <a:rPr lang="en-US" sz="1400" b="1" dirty="0">
                <a:latin typeface="Consolas" panose="020B0609020204030204" pitchFamily="49" charset="0"/>
              </a:rPr>
              <a:t>    post: Display in reverse order</a:t>
            </a:r>
          </a:p>
          <a:p>
            <a:r>
              <a:rPr lang="en-US" sz="1400" b="1" dirty="0">
                <a:latin typeface="Consolas" panose="020B0609020204030204" pitchFamily="49" charset="0"/>
              </a:rPr>
              <a:t>    @param str The string</a:t>
            </a:r>
          </a:p>
          <a:p>
            <a:r>
              <a:rPr lang="en-US" sz="1400" b="1" dirty="0">
                <a:latin typeface="Consolas" panose="020B0609020204030204" pitchFamily="49" charset="0"/>
              </a:rPr>
              <a:t>*/</a:t>
            </a:r>
          </a:p>
          <a:p>
            <a:r>
              <a:rPr lang="en-US" sz="1400" b="1" dirty="0">
                <a:latin typeface="Consolas" panose="020B0609020204030204" pitchFamily="49" charset="0"/>
              </a:rPr>
              <a:t>void </a:t>
            </a:r>
            <a:r>
              <a:rPr lang="en-US" sz="1400" b="1" dirty="0" err="1">
                <a:latin typeface="Consolas" panose="020B0609020204030204" pitchFamily="49" charset="0"/>
              </a:rPr>
              <a:t>print_chars_reverse</a:t>
            </a:r>
            <a:r>
              <a:rPr lang="en-US" sz="1400" b="1" dirty="0">
                <a:latin typeface="Consolas" panose="020B0609020204030204" pitchFamily="49" charset="0"/>
              </a:rPr>
              <a:t>(string </a:t>
            </a:r>
            <a:r>
              <a:rPr lang="en-US" sz="1400" b="1" dirty="0" err="1">
                <a:latin typeface="Consolas" panose="020B0609020204030204" pitchFamily="49" charset="0"/>
              </a:rPr>
              <a:t>str</a:t>
            </a:r>
            <a:r>
              <a:rPr lang="en-US" sz="1400" b="1" dirty="0">
                <a:latin typeface="Consolas" panose="020B0609020204030204" pitchFamily="49" charset="0"/>
              </a:rPr>
              <a:t>)</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a:t>
            </a:r>
          </a:p>
        </p:txBody>
      </p:sp>
      <p:sp>
        <p:nvSpPr>
          <p:cNvPr id="9" name="TextBox 8">
            <a:extLst>
              <a:ext uri="{FF2B5EF4-FFF2-40B4-BE49-F238E27FC236}">
                <a16:creationId xmlns:a16="http://schemas.microsoft.com/office/drawing/2014/main" id="{636C616C-9E23-4D57-A2E2-F7B74BC16A14}"/>
              </a:ext>
            </a:extLst>
          </p:cNvPr>
          <p:cNvSpPr txBox="1"/>
          <p:nvPr/>
        </p:nvSpPr>
        <p:spPr>
          <a:xfrm>
            <a:off x="1341120" y="4889718"/>
            <a:ext cx="4168140" cy="1815882"/>
          </a:xfrm>
          <a:prstGeom prst="rect">
            <a:avLst/>
          </a:prstGeom>
          <a:noFill/>
        </p:spPr>
        <p:txBody>
          <a:bodyPr wrap="square" rtlCol="0">
            <a:spAutoFit/>
          </a:bodyPr>
          <a:lstStyle/>
          <a:p>
            <a:r>
              <a:rPr lang="en-US" sz="1400" b="1" dirty="0">
                <a:latin typeface="Consolas" panose="020B0609020204030204" pitchFamily="49" charset="0"/>
              </a:rPr>
              <a:t>/** Recursive function </a:t>
            </a:r>
            <a:r>
              <a:rPr lang="en-US" sz="1400" b="1" dirty="0" err="1">
                <a:latin typeface="Consolas" panose="020B0609020204030204" pitchFamily="49" charset="0"/>
              </a:rPr>
              <a:t>string_length</a:t>
            </a:r>
            <a:endParaRPr lang="en-US" sz="1400" b="1" dirty="0">
              <a:latin typeface="Consolas" panose="020B0609020204030204" pitchFamily="49" charset="0"/>
            </a:endParaRPr>
          </a:p>
          <a:p>
            <a:r>
              <a:rPr lang="en-US" sz="1400" b="1" dirty="0">
                <a:latin typeface="Consolas" panose="020B0609020204030204" pitchFamily="49" charset="0"/>
              </a:rPr>
              <a:t>   post: The string length is returned</a:t>
            </a:r>
          </a:p>
          <a:p>
            <a:r>
              <a:rPr lang="en-US" sz="1400" b="1" dirty="0">
                <a:latin typeface="Consolas" panose="020B0609020204030204" pitchFamily="49" charset="0"/>
              </a:rPr>
              <a:t>   @param str The string</a:t>
            </a:r>
          </a:p>
          <a:p>
            <a:r>
              <a:rPr lang="en-US" sz="1400" b="1" dirty="0">
                <a:latin typeface="Consolas" panose="020B0609020204030204" pitchFamily="49" charset="0"/>
              </a:rPr>
              <a:t>*/</a:t>
            </a:r>
          </a:p>
          <a:p>
            <a:r>
              <a:rPr lang="en-US" sz="1400" b="1" dirty="0">
                <a:latin typeface="Consolas" panose="020B0609020204030204" pitchFamily="49" charset="0"/>
              </a:rPr>
              <a:t>int </a:t>
            </a:r>
            <a:r>
              <a:rPr lang="en-US" sz="1400" b="1" dirty="0" err="1">
                <a:latin typeface="Consolas" panose="020B0609020204030204" pitchFamily="49" charset="0"/>
              </a:rPr>
              <a:t>string_length</a:t>
            </a:r>
            <a:r>
              <a:rPr lang="en-US" sz="1400" b="1" dirty="0">
                <a:latin typeface="Consolas" panose="020B0609020204030204" pitchFamily="49" charset="0"/>
              </a:rPr>
              <a:t>(string str)</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a:t>
            </a:r>
          </a:p>
        </p:txBody>
      </p:sp>
      <p:sp>
        <p:nvSpPr>
          <p:cNvPr id="10" name="TextBox 9">
            <a:extLst>
              <a:ext uri="{FF2B5EF4-FFF2-40B4-BE49-F238E27FC236}">
                <a16:creationId xmlns:a16="http://schemas.microsoft.com/office/drawing/2014/main" id="{FCEBC528-C173-4B25-A06D-2CDC4D2F7E20}"/>
              </a:ext>
            </a:extLst>
          </p:cNvPr>
          <p:cNvSpPr txBox="1"/>
          <p:nvPr/>
        </p:nvSpPr>
        <p:spPr>
          <a:xfrm>
            <a:off x="5475288" y="4889718"/>
            <a:ext cx="4506913" cy="1815882"/>
          </a:xfrm>
          <a:prstGeom prst="rect">
            <a:avLst/>
          </a:prstGeom>
          <a:noFill/>
        </p:spPr>
        <p:txBody>
          <a:bodyPr wrap="square" rtlCol="0">
            <a:spAutoFit/>
          </a:bodyPr>
          <a:lstStyle/>
          <a:p>
            <a:r>
              <a:rPr lang="en-US" sz="1400" b="1" dirty="0">
                <a:latin typeface="Consolas" panose="020B0609020204030204" pitchFamily="49" charset="0"/>
              </a:rPr>
              <a:t>/** Recursive function </a:t>
            </a:r>
            <a:r>
              <a:rPr lang="en-US" sz="1400" b="1" dirty="0" err="1">
                <a:latin typeface="Consolas" panose="020B0609020204030204" pitchFamily="49" charset="0"/>
              </a:rPr>
              <a:t>string_copy</a:t>
            </a:r>
            <a:endParaRPr lang="en-US" sz="1400" b="1" dirty="0">
              <a:latin typeface="Consolas" panose="020B0609020204030204" pitchFamily="49" charset="0"/>
            </a:endParaRPr>
          </a:p>
          <a:p>
            <a:r>
              <a:rPr lang="en-US" sz="1400" b="1" dirty="0">
                <a:latin typeface="Consolas" panose="020B0609020204030204" pitchFamily="49" charset="0"/>
              </a:rPr>
              <a:t>   post: str2 is copied to str1</a:t>
            </a:r>
          </a:p>
          <a:p>
            <a:r>
              <a:rPr lang="en-US" sz="1400" b="1" dirty="0">
                <a:latin typeface="Consolas" panose="020B0609020204030204" pitchFamily="49" charset="0"/>
              </a:rPr>
              <a:t>   @param str The string</a:t>
            </a:r>
          </a:p>
          <a:p>
            <a:r>
              <a:rPr lang="en-US" sz="1400" b="1" dirty="0">
                <a:latin typeface="Consolas" panose="020B0609020204030204" pitchFamily="49" charset="0"/>
              </a:rPr>
              <a:t>*/</a:t>
            </a:r>
          </a:p>
          <a:p>
            <a:r>
              <a:rPr lang="en-US" sz="1400" b="1" dirty="0">
                <a:latin typeface="Consolas" panose="020B0609020204030204" pitchFamily="49" charset="0"/>
              </a:rPr>
              <a:t>void </a:t>
            </a:r>
            <a:r>
              <a:rPr lang="en-US" sz="1400" b="1" dirty="0" err="1">
                <a:latin typeface="Consolas" panose="020B0609020204030204" pitchFamily="49" charset="0"/>
              </a:rPr>
              <a:t>string_copy</a:t>
            </a:r>
            <a:r>
              <a:rPr lang="en-US" sz="1400" b="1" dirty="0">
                <a:latin typeface="Consolas" panose="020B0609020204030204" pitchFamily="49" charset="0"/>
              </a:rPr>
              <a:t>(string&amp; str1, string str2)</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a:t>
            </a:r>
          </a:p>
        </p:txBody>
      </p:sp>
    </p:spTree>
    <p:extLst>
      <p:ext uri="{BB962C8B-B14F-4D97-AF65-F5344CB8AC3E}">
        <p14:creationId xmlns:p14="http://schemas.microsoft.com/office/powerpoint/2010/main" val="286005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Stack and Activation Frames</a:t>
            </a:r>
          </a:p>
        </p:txBody>
      </p:sp>
      <p:sp>
        <p:nvSpPr>
          <p:cNvPr id="3" name="Content Placeholder 2"/>
          <p:cNvSpPr>
            <a:spLocks noGrp="1"/>
          </p:cNvSpPr>
          <p:nvPr>
            <p:ph sz="quarter" idx="1"/>
          </p:nvPr>
        </p:nvSpPr>
        <p:spPr/>
        <p:txBody>
          <a:bodyPr/>
          <a:lstStyle/>
          <a:p>
            <a:r>
              <a:rPr lang="en-US" dirty="0"/>
              <a:t>C++ maintains a stack on which it saves new information in the form of an activation frame.</a:t>
            </a:r>
          </a:p>
          <a:p>
            <a:r>
              <a:rPr lang="en-US" dirty="0"/>
              <a:t>The activation frame contains storage for</a:t>
            </a:r>
          </a:p>
          <a:p>
            <a:pPr lvl="1"/>
            <a:r>
              <a:rPr lang="en-US" dirty="0"/>
              <a:t>the return address of the calling function.</a:t>
            </a:r>
          </a:p>
          <a:p>
            <a:pPr lvl="1"/>
            <a:r>
              <a:rPr lang="en-US" dirty="0"/>
              <a:t>function arguments.</a:t>
            </a:r>
          </a:p>
          <a:p>
            <a:pPr lvl="1"/>
            <a:r>
              <a:rPr lang="en-US" dirty="0"/>
              <a:t>local variables (if any).</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13</a:t>
            </a:fld>
            <a:endParaRPr lang="en-US" dirty="0"/>
          </a:p>
        </p:txBody>
      </p:sp>
      <p:pic>
        <p:nvPicPr>
          <p:cNvPr id="7" name="Picture 6">
            <a:extLst>
              <a:ext uri="{FF2B5EF4-FFF2-40B4-BE49-F238E27FC236}">
                <a16:creationId xmlns:a16="http://schemas.microsoft.com/office/drawing/2014/main" id="{BF025039-E1F8-45DB-8A8E-F57A394FC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772" y="3200400"/>
            <a:ext cx="4362450" cy="3258946"/>
          </a:xfrm>
          <a:prstGeom prst="rect">
            <a:avLst/>
          </a:prstGeom>
        </p:spPr>
      </p:pic>
      <p:sp>
        <p:nvSpPr>
          <p:cNvPr id="8" name="Content Placeholder 2">
            <a:extLst>
              <a:ext uri="{FF2B5EF4-FFF2-40B4-BE49-F238E27FC236}">
                <a16:creationId xmlns:a16="http://schemas.microsoft.com/office/drawing/2014/main" id="{A7459CFD-FD37-4480-9ACF-CAB99A9BEA97}"/>
              </a:ext>
            </a:extLst>
          </p:cNvPr>
          <p:cNvSpPr txBox="1">
            <a:spLocks/>
          </p:cNvSpPr>
          <p:nvPr/>
        </p:nvSpPr>
        <p:spPr bwMode="auto">
          <a:xfrm>
            <a:off x="572493" y="3721657"/>
            <a:ext cx="4609107" cy="2374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Whenever a new function is called (recursive or otherwise), C++ pushes a new activation frame onto the stack.</a:t>
            </a:r>
          </a:p>
          <a:p>
            <a:endParaRPr lang="en-US" dirty="0"/>
          </a:p>
        </p:txBody>
      </p:sp>
    </p:spTree>
    <p:extLst>
      <p:ext uri="{BB962C8B-B14F-4D97-AF65-F5344CB8AC3E}">
        <p14:creationId xmlns:p14="http://schemas.microsoft.com/office/powerpoint/2010/main" val="1830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Tracing a Recursive Function</a:t>
            </a:r>
          </a:p>
        </p:txBody>
      </p:sp>
      <p:sp>
        <p:nvSpPr>
          <p:cNvPr id="3" name="Content Placeholder 2"/>
          <p:cNvSpPr>
            <a:spLocks noGrp="1"/>
          </p:cNvSpPr>
          <p:nvPr>
            <p:ph sz="quarter" idx="1"/>
          </p:nvPr>
        </p:nvSpPr>
        <p:spPr/>
        <p:txBody>
          <a:bodyPr/>
          <a:lstStyle/>
          <a:p>
            <a:r>
              <a:rPr lang="en-US" dirty="0"/>
              <a:t>The process of returning from recursive calls and computing the partial results is called </a:t>
            </a:r>
            <a:r>
              <a:rPr lang="en-US" b="1" dirty="0">
                <a:solidFill>
                  <a:srgbClr val="FF0000"/>
                </a:solidFill>
              </a:rPr>
              <a:t>unwinding</a:t>
            </a:r>
            <a:r>
              <a:rPr lang="en-US" dirty="0"/>
              <a:t> the recursion.</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14</a:t>
            </a:fld>
            <a:endParaRPr lang="en-US" dirty="0"/>
          </a:p>
        </p:txBody>
      </p:sp>
      <p:grpSp>
        <p:nvGrpSpPr>
          <p:cNvPr id="8" name="Group 7">
            <a:extLst>
              <a:ext uri="{FF2B5EF4-FFF2-40B4-BE49-F238E27FC236}">
                <a16:creationId xmlns:a16="http://schemas.microsoft.com/office/drawing/2014/main" id="{74E0C2F4-8DAA-443D-B992-D7646EA1DDA4}"/>
              </a:ext>
            </a:extLst>
          </p:cNvPr>
          <p:cNvGrpSpPr/>
          <p:nvPr/>
        </p:nvGrpSpPr>
        <p:grpSpPr>
          <a:xfrm>
            <a:off x="6432409" y="4836528"/>
            <a:ext cx="1641973" cy="600073"/>
            <a:chOff x="5518008" y="5032125"/>
            <a:chExt cx="1641973" cy="600073"/>
          </a:xfrm>
        </p:grpSpPr>
        <p:sp>
          <p:nvSpPr>
            <p:cNvPr id="9" name="Freeform: Shape 8">
              <a:extLst>
                <a:ext uri="{FF2B5EF4-FFF2-40B4-BE49-F238E27FC236}">
                  <a16:creationId xmlns:a16="http://schemas.microsoft.com/office/drawing/2014/main" id="{213A1BED-DBF6-467B-8432-638FFBC231B1}"/>
                </a:ext>
              </a:extLst>
            </p:cNvPr>
            <p:cNvSpPr/>
            <p:nvPr/>
          </p:nvSpPr>
          <p:spPr>
            <a:xfrm>
              <a:off x="5674057" y="5062132"/>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6F29A-AB4F-470C-B34A-1E79D399C285}"/>
                </a:ext>
              </a:extLst>
            </p:cNvPr>
            <p:cNvSpPr txBox="1"/>
            <p:nvPr/>
          </p:nvSpPr>
          <p:spPr>
            <a:xfrm>
              <a:off x="5518008" y="5032125"/>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1</a:t>
              </a:r>
            </a:p>
          </p:txBody>
        </p:sp>
      </p:grpSp>
      <p:grpSp>
        <p:nvGrpSpPr>
          <p:cNvPr id="11" name="Group 10">
            <a:extLst>
              <a:ext uri="{FF2B5EF4-FFF2-40B4-BE49-F238E27FC236}">
                <a16:creationId xmlns:a16="http://schemas.microsoft.com/office/drawing/2014/main" id="{C78FE326-864A-4C17-BBDA-93FFDDC626F9}"/>
              </a:ext>
            </a:extLst>
          </p:cNvPr>
          <p:cNvGrpSpPr/>
          <p:nvPr/>
        </p:nvGrpSpPr>
        <p:grpSpPr>
          <a:xfrm>
            <a:off x="5991505" y="4089017"/>
            <a:ext cx="1603985" cy="621431"/>
            <a:chOff x="5077104" y="4284614"/>
            <a:chExt cx="1603985" cy="621431"/>
          </a:xfrm>
        </p:grpSpPr>
        <p:sp>
          <p:nvSpPr>
            <p:cNvPr id="12" name="Freeform: Shape 11">
              <a:extLst>
                <a:ext uri="{FF2B5EF4-FFF2-40B4-BE49-F238E27FC236}">
                  <a16:creationId xmlns:a16="http://schemas.microsoft.com/office/drawing/2014/main" id="{410CD7FE-0142-4C29-81EE-BED90D127CC5}"/>
                </a:ext>
              </a:extLst>
            </p:cNvPr>
            <p:cNvSpPr/>
            <p:nvPr/>
          </p:nvSpPr>
          <p:spPr>
            <a:xfrm>
              <a:off x="5195165" y="4335979"/>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96CC5A9-AADF-4A18-B810-6D27356A12AB}"/>
                </a:ext>
              </a:extLst>
            </p:cNvPr>
            <p:cNvSpPr txBox="1"/>
            <p:nvPr/>
          </p:nvSpPr>
          <p:spPr>
            <a:xfrm>
              <a:off x="5077104" y="4284614"/>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2</a:t>
              </a:r>
            </a:p>
          </p:txBody>
        </p:sp>
      </p:grpSp>
      <p:grpSp>
        <p:nvGrpSpPr>
          <p:cNvPr id="14" name="Group 13">
            <a:extLst>
              <a:ext uri="{FF2B5EF4-FFF2-40B4-BE49-F238E27FC236}">
                <a16:creationId xmlns:a16="http://schemas.microsoft.com/office/drawing/2014/main" id="{A786E20F-6251-4875-A0A5-A995017D1169}"/>
              </a:ext>
            </a:extLst>
          </p:cNvPr>
          <p:cNvGrpSpPr/>
          <p:nvPr/>
        </p:nvGrpSpPr>
        <p:grpSpPr>
          <a:xfrm>
            <a:off x="5550600" y="3341505"/>
            <a:ext cx="1565996" cy="642788"/>
            <a:chOff x="4636200" y="3537103"/>
            <a:chExt cx="1565996" cy="642788"/>
          </a:xfrm>
        </p:grpSpPr>
        <p:sp>
          <p:nvSpPr>
            <p:cNvPr id="15" name="Freeform: Shape 14">
              <a:extLst>
                <a:ext uri="{FF2B5EF4-FFF2-40B4-BE49-F238E27FC236}">
                  <a16:creationId xmlns:a16="http://schemas.microsoft.com/office/drawing/2014/main" id="{AF18DCED-A022-496A-9FC8-2742DE550CCB}"/>
                </a:ext>
              </a:extLst>
            </p:cNvPr>
            <p:cNvSpPr/>
            <p:nvPr/>
          </p:nvSpPr>
          <p:spPr>
            <a:xfrm>
              <a:off x="4716272" y="3609825"/>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B5AAEA-0A29-4702-905F-DD75C5C5DF7F}"/>
                </a:ext>
              </a:extLst>
            </p:cNvPr>
            <p:cNvSpPr txBox="1"/>
            <p:nvPr/>
          </p:nvSpPr>
          <p:spPr>
            <a:xfrm>
              <a:off x="4636200" y="3537103"/>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3</a:t>
              </a:r>
            </a:p>
          </p:txBody>
        </p:sp>
      </p:grpSp>
      <p:grpSp>
        <p:nvGrpSpPr>
          <p:cNvPr id="17" name="Group 16">
            <a:extLst>
              <a:ext uri="{FF2B5EF4-FFF2-40B4-BE49-F238E27FC236}">
                <a16:creationId xmlns:a16="http://schemas.microsoft.com/office/drawing/2014/main" id="{2235B5FD-9F27-433D-AF43-C247BF01FB65}"/>
              </a:ext>
            </a:extLst>
          </p:cNvPr>
          <p:cNvGrpSpPr/>
          <p:nvPr/>
        </p:nvGrpSpPr>
        <p:grpSpPr>
          <a:xfrm>
            <a:off x="5921905" y="3414226"/>
            <a:ext cx="3309409" cy="724960"/>
            <a:chOff x="5007504" y="3609824"/>
            <a:chExt cx="3309409" cy="724960"/>
          </a:xfrm>
        </p:grpSpPr>
        <p:sp>
          <p:nvSpPr>
            <p:cNvPr id="18" name="TextBox 17">
              <a:extLst>
                <a:ext uri="{FF2B5EF4-FFF2-40B4-BE49-F238E27FC236}">
                  <a16:creationId xmlns:a16="http://schemas.microsoft.com/office/drawing/2014/main" id="{B556F360-BDFC-4790-9D42-51FB99AD401B}"/>
                </a:ext>
              </a:extLst>
            </p:cNvPr>
            <p:cNvSpPr txBox="1"/>
            <p:nvPr/>
          </p:nvSpPr>
          <p:spPr>
            <a:xfrm>
              <a:off x="5007504" y="3965452"/>
              <a:ext cx="3309409"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a:t>
              </a:r>
              <a:r>
                <a:rPr lang="en-US" b="1" dirty="0" err="1">
                  <a:latin typeface="Consolas" panose="020B0609020204030204" pitchFamily="49" charset="0"/>
                  <a:cs typeface="Consolas" panose="020B0609020204030204" pitchFamily="49" charset="0"/>
                </a:rPr>
                <a:t>ce</a:t>
              </a:r>
              <a:r>
                <a:rPr lang="en-US" b="1" dirty="0">
                  <a:latin typeface="Consolas" panose="020B0609020204030204" pitchFamily="49" charset="0"/>
                  <a:cs typeface="Consolas" panose="020B0609020204030204" pitchFamily="49" charset="0"/>
                </a:rPr>
                <a:t>")</a:t>
              </a:r>
            </a:p>
          </p:txBody>
        </p:sp>
        <p:cxnSp>
          <p:nvCxnSpPr>
            <p:cNvPr id="19" name="Straight Arrow Connector 18">
              <a:extLst>
                <a:ext uri="{FF2B5EF4-FFF2-40B4-BE49-F238E27FC236}">
                  <a16:creationId xmlns:a16="http://schemas.microsoft.com/office/drawing/2014/main" id="{176644E6-ED86-430B-854F-5AE8599FE57F}"/>
                </a:ext>
              </a:extLst>
            </p:cNvPr>
            <p:cNvCxnSpPr/>
            <p:nvPr/>
          </p:nvCxnSpPr>
          <p:spPr>
            <a:xfrm>
              <a:off x="6902670" y="3609824"/>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1D37BE6-CB8F-4F51-A7FF-378FAD67407D}"/>
              </a:ext>
            </a:extLst>
          </p:cNvPr>
          <p:cNvGrpSpPr/>
          <p:nvPr/>
        </p:nvGrpSpPr>
        <p:grpSpPr>
          <a:xfrm>
            <a:off x="6357409" y="4125378"/>
            <a:ext cx="3102505" cy="734927"/>
            <a:chOff x="5443008" y="4320975"/>
            <a:chExt cx="3102505" cy="734927"/>
          </a:xfrm>
        </p:grpSpPr>
        <p:sp>
          <p:nvSpPr>
            <p:cNvPr id="21" name="TextBox 20">
              <a:extLst>
                <a:ext uri="{FF2B5EF4-FFF2-40B4-BE49-F238E27FC236}">
                  <a16:creationId xmlns:a16="http://schemas.microsoft.com/office/drawing/2014/main" id="{3155E194-5DC1-475F-BBCA-085843A0588B}"/>
                </a:ext>
              </a:extLst>
            </p:cNvPr>
            <p:cNvSpPr txBox="1"/>
            <p:nvPr/>
          </p:nvSpPr>
          <p:spPr>
            <a:xfrm>
              <a:off x="5443008" y="4686570"/>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size("e")</a:t>
              </a:r>
            </a:p>
          </p:txBody>
        </p:sp>
        <p:cxnSp>
          <p:nvCxnSpPr>
            <p:cNvPr id="22" name="Straight Arrow Connector 21">
              <a:extLst>
                <a:ext uri="{FF2B5EF4-FFF2-40B4-BE49-F238E27FC236}">
                  <a16:creationId xmlns:a16="http://schemas.microsoft.com/office/drawing/2014/main" id="{AFA05B12-3CB5-46C1-9F07-CBB882D4657B}"/>
                </a:ext>
              </a:extLst>
            </p:cNvPr>
            <p:cNvCxnSpPr/>
            <p:nvPr/>
          </p:nvCxnSpPr>
          <p:spPr>
            <a:xfrm>
              <a:off x="7345420" y="432097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1754EEA-8620-4E23-9C44-B9F9E8E4D1ED}"/>
              </a:ext>
            </a:extLst>
          </p:cNvPr>
          <p:cNvGrpSpPr/>
          <p:nvPr/>
        </p:nvGrpSpPr>
        <p:grpSpPr>
          <a:xfrm>
            <a:off x="6792914" y="4836527"/>
            <a:ext cx="3102505" cy="744894"/>
            <a:chOff x="5878513" y="5032125"/>
            <a:chExt cx="3102505" cy="744894"/>
          </a:xfrm>
        </p:grpSpPr>
        <p:sp>
          <p:nvSpPr>
            <p:cNvPr id="24" name="TextBox 23">
              <a:extLst>
                <a:ext uri="{FF2B5EF4-FFF2-40B4-BE49-F238E27FC236}">
                  <a16:creationId xmlns:a16="http://schemas.microsoft.com/office/drawing/2014/main" id="{F333DF12-1402-4E85-AC5B-A8B1568CC6BB}"/>
                </a:ext>
              </a:extLst>
            </p:cNvPr>
            <p:cNvSpPr txBox="1"/>
            <p:nvPr/>
          </p:nvSpPr>
          <p:spPr>
            <a:xfrm>
              <a:off x="5878513" y="5407687"/>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a:t>
              </a:r>
            </a:p>
          </p:txBody>
        </p:sp>
        <p:cxnSp>
          <p:nvCxnSpPr>
            <p:cNvPr id="25" name="Straight Arrow Connector 24">
              <a:extLst>
                <a:ext uri="{FF2B5EF4-FFF2-40B4-BE49-F238E27FC236}">
                  <a16:creationId xmlns:a16="http://schemas.microsoft.com/office/drawing/2014/main" id="{B11BE71A-244F-4197-9F4F-59294DEBF38C}"/>
                </a:ext>
              </a:extLst>
            </p:cNvPr>
            <p:cNvCxnSpPr/>
            <p:nvPr/>
          </p:nvCxnSpPr>
          <p:spPr>
            <a:xfrm>
              <a:off x="7788170" y="503212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3928043-4086-4FD6-AF25-399399CBD492}"/>
              </a:ext>
            </a:extLst>
          </p:cNvPr>
          <p:cNvSpPr txBox="1"/>
          <p:nvPr/>
        </p:nvSpPr>
        <p:spPr>
          <a:xfrm>
            <a:off x="5715001" y="3048000"/>
            <a:ext cx="2988163"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cout &lt;&lt; size("ace");</a:t>
            </a:r>
          </a:p>
        </p:txBody>
      </p:sp>
      <p:grpSp>
        <p:nvGrpSpPr>
          <p:cNvPr id="27" name="Group 26">
            <a:extLst>
              <a:ext uri="{FF2B5EF4-FFF2-40B4-BE49-F238E27FC236}">
                <a16:creationId xmlns:a16="http://schemas.microsoft.com/office/drawing/2014/main" id="{07FB6238-A810-44D2-963B-876196F41494}"/>
              </a:ext>
            </a:extLst>
          </p:cNvPr>
          <p:cNvGrpSpPr/>
          <p:nvPr/>
        </p:nvGrpSpPr>
        <p:grpSpPr>
          <a:xfrm>
            <a:off x="8001000" y="5378914"/>
            <a:ext cx="1026012" cy="619320"/>
            <a:chOff x="7221920" y="5574512"/>
            <a:chExt cx="1026012" cy="619320"/>
          </a:xfrm>
        </p:grpSpPr>
        <p:sp>
          <p:nvSpPr>
            <p:cNvPr id="28" name="Arc 27">
              <a:extLst>
                <a:ext uri="{FF2B5EF4-FFF2-40B4-BE49-F238E27FC236}">
                  <a16:creationId xmlns:a16="http://schemas.microsoft.com/office/drawing/2014/main" id="{CBC09780-AE24-4E98-B311-FED7FE32ACE0}"/>
                </a:ext>
              </a:extLst>
            </p:cNvPr>
            <p:cNvSpPr/>
            <p:nvPr/>
          </p:nvSpPr>
          <p:spPr>
            <a:xfrm rot="5019501">
              <a:off x="7738750" y="5539399"/>
              <a:ext cx="474070" cy="544295"/>
            </a:xfrm>
            <a:prstGeom prst="arc">
              <a:avLst>
                <a:gd name="adj1" fmla="val 16455657"/>
                <a:gd name="adj2" fmla="val 6034576"/>
              </a:avLst>
            </a:prstGeom>
            <a:ln w="381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20EE2888-D210-48AE-9858-969D033D362E}"/>
                </a:ext>
              </a:extLst>
            </p:cNvPr>
            <p:cNvSpPr txBox="1"/>
            <p:nvPr/>
          </p:nvSpPr>
          <p:spPr>
            <a:xfrm>
              <a:off x="7221920" y="5824500"/>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0</a:t>
              </a:r>
            </a:p>
          </p:txBody>
        </p:sp>
      </p:grpSp>
      <p:sp>
        <p:nvSpPr>
          <p:cNvPr id="30" name="TextBox 29">
            <a:extLst>
              <a:ext uri="{FF2B5EF4-FFF2-40B4-BE49-F238E27FC236}">
                <a16:creationId xmlns:a16="http://schemas.microsoft.com/office/drawing/2014/main" id="{CFB5524D-0855-4F3E-A0DE-33FA54780B5D}"/>
              </a:ext>
            </a:extLst>
          </p:cNvPr>
          <p:cNvSpPr txBox="1"/>
          <p:nvPr/>
        </p:nvSpPr>
        <p:spPr>
          <a:xfrm>
            <a:off x="1600201" y="2895600"/>
            <a:ext cx="4287783" cy="3539430"/>
          </a:xfrm>
          <a:prstGeom prst="rect">
            <a:avLst/>
          </a:prstGeom>
          <a:noFill/>
        </p:spPr>
        <p:txBody>
          <a:bodyPr wrap="square" rtlCol="0">
            <a:spAutoFit/>
          </a:bodyPr>
          <a:lstStyle/>
          <a:p>
            <a:r>
              <a:rPr lang="en-US" sz="1600" b="1" dirty="0">
                <a:latin typeface="Consolas" panose="020B0609020204030204" pitchFamily="49" charset="0"/>
              </a:rPr>
              <a:t>#include &lt;iostream&gt;</a:t>
            </a:r>
          </a:p>
          <a:p>
            <a:r>
              <a:rPr lang="en-US" sz="1600" b="1" dirty="0">
                <a:latin typeface="Consolas" panose="020B0609020204030204" pitchFamily="49" charset="0"/>
              </a:rPr>
              <a:t>using namespace std;</a:t>
            </a:r>
          </a:p>
          <a:p>
            <a:endParaRPr lang="en-US" sz="1600" b="1" dirty="0">
              <a:latin typeface="Consolas" panose="020B0609020204030204" pitchFamily="49" charset="0"/>
            </a:endParaRPr>
          </a:p>
          <a:p>
            <a:r>
              <a:rPr lang="en-US" sz="1600" b="1" dirty="0">
                <a:solidFill>
                  <a:srgbClr val="FF0000"/>
                </a:solidFill>
                <a:latin typeface="Consolas" panose="020B0609020204030204" pitchFamily="49" charset="0"/>
              </a:rPr>
              <a:t>int size(string </a:t>
            </a:r>
            <a:r>
              <a:rPr lang="en-US" sz="1600" b="1" dirty="0" err="1">
                <a:solidFill>
                  <a:srgbClr val="FF0000"/>
                </a:solidFill>
                <a:latin typeface="Consolas" panose="020B0609020204030204" pitchFamily="49" charset="0"/>
              </a:rPr>
              <a:t>str</a:t>
            </a:r>
            <a:r>
              <a:rPr lang="en-US" sz="1600" b="1" dirty="0">
                <a:solidFill>
                  <a:srgbClr val="FF0000"/>
                </a:solidFill>
                <a:latin typeface="Consolas" panose="020B0609020204030204" pitchFamily="49" charset="0"/>
              </a:rPr>
              <a:t>)</a:t>
            </a:r>
          </a:p>
          <a:p>
            <a:r>
              <a:rPr lang="en-US" sz="1600" b="1" dirty="0">
                <a:solidFill>
                  <a:srgbClr val="FF0000"/>
                </a:solidFill>
                <a:latin typeface="Consolas" panose="020B0609020204030204" pitchFamily="49" charset="0"/>
              </a:rPr>
              <a:t>{</a:t>
            </a:r>
          </a:p>
          <a:p>
            <a:r>
              <a:rPr lang="en-US" sz="1600" b="1" dirty="0">
                <a:solidFill>
                  <a:srgbClr val="FF0000"/>
                </a:solidFill>
                <a:latin typeface="Consolas" panose="020B0609020204030204" pitchFamily="49" charset="0"/>
              </a:rPr>
              <a:t>   if (</a:t>
            </a:r>
            <a:r>
              <a:rPr lang="en-US" sz="1600" b="1" dirty="0" err="1">
                <a:solidFill>
                  <a:srgbClr val="FF0000"/>
                </a:solidFill>
                <a:latin typeface="Consolas" panose="020B0609020204030204" pitchFamily="49" charset="0"/>
              </a:rPr>
              <a:t>str</a:t>
            </a:r>
            <a:r>
              <a:rPr lang="en-US" sz="1600" b="1" dirty="0">
                <a:solidFill>
                  <a:srgbClr val="FF0000"/>
                </a:solidFill>
                <a:latin typeface="Consolas" panose="020B0609020204030204" pitchFamily="49" charset="0"/>
              </a:rPr>
              <a:t> == "") return 0;</a:t>
            </a:r>
          </a:p>
          <a:p>
            <a:r>
              <a:rPr lang="en-US" sz="1600" b="1" dirty="0">
                <a:solidFill>
                  <a:srgbClr val="FF0000"/>
                </a:solidFill>
                <a:latin typeface="Consolas" panose="020B0609020204030204" pitchFamily="49" charset="0"/>
              </a:rPr>
              <a:t>   return 1 + size(</a:t>
            </a:r>
            <a:r>
              <a:rPr lang="en-US" sz="1600" b="1" dirty="0" err="1">
                <a:solidFill>
                  <a:srgbClr val="FF0000"/>
                </a:solidFill>
                <a:latin typeface="Consolas" panose="020B0609020204030204" pitchFamily="49" charset="0"/>
              </a:rPr>
              <a:t>str.substr</a:t>
            </a:r>
            <a:r>
              <a:rPr lang="en-US" sz="1600" b="1" dirty="0">
                <a:solidFill>
                  <a:srgbClr val="FF0000"/>
                </a:solidFill>
                <a:latin typeface="Consolas" panose="020B0609020204030204" pitchFamily="49" charset="0"/>
              </a:rPr>
              <a:t>(1));</a:t>
            </a:r>
          </a:p>
          <a:p>
            <a:r>
              <a:rPr lang="en-US" sz="1600" b="1" dirty="0">
                <a:solidFill>
                  <a:srgbClr val="FF0000"/>
                </a:solidFill>
                <a:latin typeface="Consolas" panose="020B0609020204030204" pitchFamily="49" charset="0"/>
              </a:rPr>
              <a:t>}</a:t>
            </a:r>
          </a:p>
          <a:p>
            <a:endParaRPr lang="en-US" sz="1600" b="1" dirty="0">
              <a:latin typeface="Consolas" panose="020B0609020204030204" pitchFamily="49" charset="0"/>
            </a:endParaRPr>
          </a:p>
          <a:p>
            <a:r>
              <a:rPr lang="en-US" sz="1600" b="1" dirty="0">
                <a:latin typeface="Consolas" panose="020B0609020204030204" pitchFamily="49" charset="0"/>
              </a:rPr>
              <a:t>int main()</a:t>
            </a:r>
          </a:p>
          <a:p>
            <a:r>
              <a:rPr lang="en-US" sz="1600" b="1" dirty="0">
                <a:latin typeface="Consolas" panose="020B0609020204030204" pitchFamily="49" charset="0"/>
              </a:rPr>
              <a:t>{</a:t>
            </a:r>
          </a:p>
          <a:p>
            <a:r>
              <a:rPr lang="en-US" sz="1600" b="1" dirty="0">
                <a:latin typeface="Consolas" panose="020B0609020204030204" pitchFamily="49" charset="0"/>
              </a:rPr>
              <a:t>   cout &lt;&lt; size("ace");</a:t>
            </a:r>
          </a:p>
          <a:p>
            <a:r>
              <a:rPr lang="en-US" sz="1600" b="1" dirty="0">
                <a:latin typeface="Consolas" panose="020B0609020204030204" pitchFamily="49" charset="0"/>
              </a:rPr>
              <a:t>   return 0;</a:t>
            </a:r>
          </a:p>
          <a:p>
            <a:r>
              <a:rPr lang="en-US" sz="1600" b="1" dirty="0">
                <a:latin typeface="Consolas" panose="020B0609020204030204" pitchFamily="49" charset="0"/>
              </a:rPr>
              <a:t>}</a:t>
            </a:r>
          </a:p>
        </p:txBody>
      </p:sp>
    </p:spTree>
    <p:extLst>
      <p:ext uri="{BB962C8B-B14F-4D97-AF65-F5344CB8AC3E}">
        <p14:creationId xmlns:p14="http://schemas.microsoft.com/office/powerpoint/2010/main" val="8378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Stack - Activation Frames</a:t>
            </a:r>
          </a:p>
        </p:txBody>
      </p:sp>
      <p:sp>
        <p:nvSpPr>
          <p:cNvPr id="3" name="Footer Placeholder 2"/>
          <p:cNvSpPr>
            <a:spLocks noGrp="1"/>
          </p:cNvSpPr>
          <p:nvPr>
            <p:ph type="ftr" sz="quarter" idx="11"/>
          </p:nvPr>
        </p:nvSpPr>
        <p:spPr/>
        <p:txBody>
          <a:bodyPr/>
          <a:lstStyle/>
          <a:p>
            <a:r>
              <a:rPr lang="en-US"/>
              <a:t>Recursion (23)</a:t>
            </a:r>
            <a:endParaRPr lang="en-US" dirty="0"/>
          </a:p>
        </p:txBody>
      </p:sp>
      <p:sp>
        <p:nvSpPr>
          <p:cNvPr id="4" name="Slide Number Placeholder 3"/>
          <p:cNvSpPr>
            <a:spLocks noGrp="1"/>
          </p:cNvSpPr>
          <p:nvPr>
            <p:ph type="sldNum" sz="quarter" idx="12"/>
          </p:nvPr>
        </p:nvSpPr>
        <p:spPr/>
        <p:txBody>
          <a:bodyPr/>
          <a:lstStyle/>
          <a:p>
            <a:fld id="{F59D9B86-AB8B-404F-8D86-C97B35C4C67E}" type="slidenum">
              <a:rPr lang="en-US" smtClean="0"/>
              <a:pPr/>
              <a:t>15</a:t>
            </a:fld>
            <a:endParaRPr lang="en-US" dirty="0"/>
          </a:p>
        </p:txBody>
      </p:sp>
      <p:pic>
        <p:nvPicPr>
          <p:cNvPr id="5" name="Picture 2"/>
          <p:cNvPicPr>
            <a:picLocks noChangeAspect="1" noChangeArrowheads="1"/>
          </p:cNvPicPr>
          <p:nvPr/>
        </p:nvPicPr>
        <p:blipFill>
          <a:blip r:embed="rId2"/>
          <a:srcRect/>
          <a:stretch>
            <a:fillRect/>
          </a:stretch>
        </p:blipFill>
        <p:spPr bwMode="auto">
          <a:xfrm>
            <a:off x="1181101" y="3429000"/>
            <a:ext cx="8753475" cy="3173412"/>
          </a:xfrm>
          <a:prstGeom prst="rect">
            <a:avLst/>
          </a:prstGeom>
          <a:noFill/>
          <a:ln w="9525">
            <a:noFill/>
            <a:miter lim="800000"/>
            <a:headEnd/>
            <a:tailEnd/>
          </a:ln>
        </p:spPr>
      </p:pic>
      <p:sp>
        <p:nvSpPr>
          <p:cNvPr id="6" name="TextBox 5"/>
          <p:cNvSpPr txBox="1"/>
          <p:nvPr/>
        </p:nvSpPr>
        <p:spPr>
          <a:xfrm>
            <a:off x="1508760" y="1633334"/>
            <a:ext cx="3368040" cy="1477328"/>
          </a:xfrm>
          <a:prstGeom prst="rect">
            <a:avLst/>
          </a:prstGeom>
          <a:noFill/>
        </p:spPr>
        <p:txBody>
          <a:bodyPr wrap="square" rtlCol="0">
            <a:spAutoFit/>
          </a:bodyPr>
          <a:lstStyle/>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cout &lt;&lt; size("ace");</a:t>
            </a:r>
          </a:p>
          <a:p>
            <a:r>
              <a:rPr lang="en-US" b="1" dirty="0">
                <a:latin typeface="Consolas" panose="020B0609020204030204" pitchFamily="49" charset="0"/>
              </a:rPr>
              <a:t>   return 0;</a:t>
            </a:r>
          </a:p>
          <a:p>
            <a:r>
              <a:rPr lang="en-US" b="1" dirty="0">
                <a:latin typeface="Consolas" panose="020B0609020204030204" pitchFamily="49" charset="0"/>
              </a:rPr>
              <a:t>}</a:t>
            </a:r>
          </a:p>
        </p:txBody>
      </p:sp>
      <p:sp>
        <p:nvSpPr>
          <p:cNvPr id="7" name="TextBox 6"/>
          <p:cNvSpPr txBox="1"/>
          <p:nvPr/>
        </p:nvSpPr>
        <p:spPr>
          <a:xfrm>
            <a:off x="5612674" y="1633334"/>
            <a:ext cx="4572000" cy="1477328"/>
          </a:xfrm>
          <a:prstGeom prst="rect">
            <a:avLst/>
          </a:prstGeom>
          <a:noFill/>
        </p:spPr>
        <p:txBody>
          <a:bodyPr wrap="square" rtlCol="0">
            <a:spAutoFit/>
          </a:bodyPr>
          <a:lstStyle/>
          <a:p>
            <a:r>
              <a:rPr lang="en-US" b="1" dirty="0">
                <a:latin typeface="Consolas" panose="020B0609020204030204" pitchFamily="49" charset="0"/>
              </a:rPr>
              <a:t>int size(string </a:t>
            </a:r>
            <a:r>
              <a:rPr lang="en-US" b="1" dirty="0" err="1">
                <a:latin typeface="Consolas" panose="020B0609020204030204" pitchFamily="49" charset="0"/>
              </a:rPr>
              <a:t>str</a:t>
            </a:r>
            <a:r>
              <a:rPr lang="en-US" b="1" dirty="0">
                <a:latin typeface="Consolas" panose="020B0609020204030204" pitchFamily="49" charset="0"/>
              </a:rPr>
              <a:t>)</a:t>
            </a:r>
          </a:p>
          <a:p>
            <a:r>
              <a:rPr lang="en-US" b="1" dirty="0">
                <a:latin typeface="Consolas" panose="020B0609020204030204" pitchFamily="49" charset="0"/>
              </a:rPr>
              <a:t>{</a:t>
            </a:r>
          </a:p>
          <a:p>
            <a:r>
              <a:rPr lang="en-US" b="1" dirty="0">
                <a:latin typeface="Consolas" panose="020B0609020204030204" pitchFamily="49" charset="0"/>
              </a:rPr>
              <a:t>   if (</a:t>
            </a:r>
            <a:r>
              <a:rPr lang="en-US" b="1" dirty="0" err="1">
                <a:latin typeface="Consolas" panose="020B0609020204030204" pitchFamily="49" charset="0"/>
              </a:rPr>
              <a:t>str</a:t>
            </a:r>
            <a:r>
              <a:rPr lang="en-US" b="1" dirty="0">
                <a:latin typeface="Consolas" panose="020B0609020204030204" pitchFamily="49" charset="0"/>
              </a:rPr>
              <a:t> == "") return 0;</a:t>
            </a:r>
          </a:p>
          <a:p>
            <a:r>
              <a:rPr lang="en-US" b="1" dirty="0">
                <a:latin typeface="Consolas" panose="020B0609020204030204" pitchFamily="49" charset="0"/>
              </a:rPr>
              <a:t>   return size(</a:t>
            </a:r>
            <a:r>
              <a:rPr lang="en-US" b="1" dirty="0" err="1">
                <a:latin typeface="Consolas" panose="020B0609020204030204" pitchFamily="49" charset="0"/>
              </a:rPr>
              <a:t>str.substr</a:t>
            </a:r>
            <a:r>
              <a:rPr lang="en-US" b="1" dirty="0">
                <a:latin typeface="Consolas" panose="020B0609020204030204" pitchFamily="49" charset="0"/>
              </a:rPr>
              <a:t>(1));</a:t>
            </a:r>
          </a:p>
          <a:p>
            <a:r>
              <a:rPr lang="en-US" b="1" dirty="0">
                <a:latin typeface="Consolas" panose="020B0609020204030204" pitchFamily="49" charset="0"/>
              </a:rPr>
              <a:t>}</a:t>
            </a:r>
          </a:p>
        </p:txBody>
      </p:sp>
      <p:cxnSp>
        <p:nvCxnSpPr>
          <p:cNvPr id="9" name="Straight Arrow Connector 8"/>
          <p:cNvCxnSpPr/>
          <p:nvPr/>
        </p:nvCxnSpPr>
        <p:spPr>
          <a:xfrm flipV="1">
            <a:off x="2286000" y="3886200"/>
            <a:ext cx="0" cy="1981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0" y="3886200"/>
            <a:ext cx="0" cy="1981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6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7.2, pgs. 412-419</a:t>
            </a:r>
          </a:p>
        </p:txBody>
      </p:sp>
      <p:sp>
        <p:nvSpPr>
          <p:cNvPr id="2" name="Slide Number Placeholder 1"/>
          <p:cNvSpPr>
            <a:spLocks noGrp="1"/>
          </p:cNvSpPr>
          <p:nvPr>
            <p:ph type="sldNum" sz="quarter" idx="12"/>
          </p:nvPr>
        </p:nvSpPr>
        <p:spPr/>
        <p:txBody>
          <a:bodyPr/>
          <a:lstStyle/>
          <a:p>
            <a:fld id="{A0C1462C-D640-45B3-901B-F425AA5C3674}" type="slidenum">
              <a:rPr lang="en-US" smtClean="0"/>
              <a:pPr/>
              <a:t>16</a:t>
            </a:fld>
            <a:endParaRPr lang="en-US" dirty="0"/>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7.2 Recursive Definitions of Mathematical Formulas </a:t>
            </a:r>
          </a:p>
          <a:p>
            <a:pPr algn="ctr"/>
            <a:r>
              <a:rPr lang="en-US" sz="2000" dirty="0"/>
              <a:t>Recursion Versus Iteration</a:t>
            </a:r>
          </a:p>
          <a:p>
            <a:pPr algn="ctr"/>
            <a:r>
              <a:rPr lang="en-US" sz="2000" dirty="0"/>
              <a:t>Tail Recursion or Last-Line Recursion</a:t>
            </a:r>
          </a:p>
          <a:p>
            <a:pPr algn="ctr"/>
            <a:r>
              <a:rPr lang="en-US" sz="2000" dirty="0"/>
              <a:t>Efficiency of Recursion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1722120"/>
            <a:ext cx="3307079" cy="2494228"/>
          </a:xfrm>
          <a:prstGeom prst="rect">
            <a:avLst/>
          </a:prstGeom>
        </p:spPr>
      </p:pic>
    </p:spTree>
    <p:extLst>
      <p:ext uri="{BB962C8B-B14F-4D97-AF65-F5344CB8AC3E}">
        <p14:creationId xmlns:p14="http://schemas.microsoft.com/office/powerpoint/2010/main" val="92821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Mathematical Formulas</a:t>
            </a:r>
          </a:p>
        </p:txBody>
      </p:sp>
      <p:sp>
        <p:nvSpPr>
          <p:cNvPr id="3" name="Content Placeholder 2"/>
          <p:cNvSpPr>
            <a:spLocks noGrp="1"/>
          </p:cNvSpPr>
          <p:nvPr>
            <p:ph sz="quarter" idx="1"/>
          </p:nvPr>
        </p:nvSpPr>
        <p:spPr/>
        <p:txBody>
          <a:bodyPr/>
          <a:lstStyle/>
          <a:p>
            <a:r>
              <a:rPr lang="en-US" dirty="0"/>
              <a:t>Mathematicians often use recursive definitions of formulas that lead naturally to recursive algorithms</a:t>
            </a:r>
          </a:p>
          <a:p>
            <a:r>
              <a:rPr lang="en-US" dirty="0"/>
              <a:t>Examples include:</a:t>
            </a:r>
          </a:p>
          <a:p>
            <a:pPr lvl="1"/>
            <a:r>
              <a:rPr lang="en-US" dirty="0"/>
              <a:t>factorials</a:t>
            </a:r>
          </a:p>
          <a:p>
            <a:pPr lvl="1"/>
            <a:r>
              <a:rPr lang="en-US" dirty="0"/>
              <a:t>powers</a:t>
            </a:r>
          </a:p>
          <a:p>
            <a:pPr lvl="1"/>
            <a:r>
              <a:rPr lang="en-US" dirty="0"/>
              <a:t>greatest common divisors</a:t>
            </a:r>
          </a:p>
          <a:p>
            <a:pPr lvl="1"/>
            <a:r>
              <a:rPr lang="en-US" dirty="0"/>
              <a:t>sorts</a:t>
            </a:r>
          </a:p>
          <a:p>
            <a:endParaRPr lang="en-US" dirty="0"/>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17</a:t>
            </a:fld>
            <a:endParaRPr lang="en-US" dirty="0"/>
          </a:p>
        </p:txBody>
      </p:sp>
      <p:sp>
        <p:nvSpPr>
          <p:cNvPr id="7" name="TextBox 6"/>
          <p:cNvSpPr txBox="1"/>
          <p:nvPr/>
        </p:nvSpPr>
        <p:spPr>
          <a:xfrm>
            <a:off x="1600200" y="4343400"/>
            <a:ext cx="4495800" cy="1477328"/>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int factorial(int n)</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if (n &lt;= 1) return 1;</a:t>
            </a:r>
          </a:p>
          <a:p>
            <a:r>
              <a:rPr lang="en-US" b="1" dirty="0">
                <a:latin typeface="Consolas" panose="020B0609020204030204" pitchFamily="49" charset="0"/>
                <a:cs typeface="Consolas" panose="020B0609020204030204" pitchFamily="49" charset="0"/>
              </a:rPr>
              <a:t>   return (n * factorial(n – 1));</a:t>
            </a:r>
          </a:p>
          <a:p>
            <a:r>
              <a:rPr lang="en-US" b="1" dirty="0">
                <a:latin typeface="Consolas" panose="020B0609020204030204" pitchFamily="49" charset="0"/>
                <a:cs typeface="Consolas" panose="020B0609020204030204" pitchFamily="49" charset="0"/>
              </a:rPr>
              <a:t>}</a:t>
            </a:r>
          </a:p>
        </p:txBody>
      </p:sp>
      <p:grpSp>
        <p:nvGrpSpPr>
          <p:cNvPr id="15" name="Group 14">
            <a:extLst>
              <a:ext uri="{FF2B5EF4-FFF2-40B4-BE49-F238E27FC236}">
                <a16:creationId xmlns:a16="http://schemas.microsoft.com/office/drawing/2014/main" id="{3AA9E09E-DB9F-4BC8-9A68-8D8C019F166B}"/>
              </a:ext>
            </a:extLst>
          </p:cNvPr>
          <p:cNvGrpSpPr/>
          <p:nvPr/>
        </p:nvGrpSpPr>
        <p:grpSpPr>
          <a:xfrm>
            <a:off x="7192430" y="4836528"/>
            <a:ext cx="1641973" cy="600073"/>
            <a:chOff x="5518008" y="5032125"/>
            <a:chExt cx="1641973" cy="600073"/>
          </a:xfrm>
        </p:grpSpPr>
        <p:sp>
          <p:nvSpPr>
            <p:cNvPr id="14" name="Freeform: Shape 13">
              <a:extLst>
                <a:ext uri="{FF2B5EF4-FFF2-40B4-BE49-F238E27FC236}">
                  <a16:creationId xmlns:a16="http://schemas.microsoft.com/office/drawing/2014/main" id="{4C95D385-7A1C-4101-A3EA-D3F4D119F982}"/>
                </a:ext>
              </a:extLst>
            </p:cNvPr>
            <p:cNvSpPr/>
            <p:nvPr/>
          </p:nvSpPr>
          <p:spPr>
            <a:xfrm>
              <a:off x="5674057" y="5062132"/>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20A56CC-466E-40F4-B9EE-C8AD6BD0DEF1}"/>
                </a:ext>
              </a:extLst>
            </p:cNvPr>
            <p:cNvSpPr txBox="1"/>
            <p:nvPr/>
          </p:nvSpPr>
          <p:spPr>
            <a:xfrm>
              <a:off x="5518008" y="5032125"/>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2</a:t>
              </a:r>
            </a:p>
          </p:txBody>
        </p:sp>
      </p:grpSp>
      <p:grpSp>
        <p:nvGrpSpPr>
          <p:cNvPr id="16" name="Group 15">
            <a:extLst>
              <a:ext uri="{FF2B5EF4-FFF2-40B4-BE49-F238E27FC236}">
                <a16:creationId xmlns:a16="http://schemas.microsoft.com/office/drawing/2014/main" id="{9176E8A5-6475-4207-B8F0-A98793ECF9D1}"/>
              </a:ext>
            </a:extLst>
          </p:cNvPr>
          <p:cNvGrpSpPr/>
          <p:nvPr/>
        </p:nvGrpSpPr>
        <p:grpSpPr>
          <a:xfrm>
            <a:off x="6751526" y="4089017"/>
            <a:ext cx="1603985" cy="621431"/>
            <a:chOff x="5077104" y="4284614"/>
            <a:chExt cx="1603985" cy="621431"/>
          </a:xfrm>
        </p:grpSpPr>
        <p:sp>
          <p:nvSpPr>
            <p:cNvPr id="19" name="Freeform: Shape 18">
              <a:extLst>
                <a:ext uri="{FF2B5EF4-FFF2-40B4-BE49-F238E27FC236}">
                  <a16:creationId xmlns:a16="http://schemas.microsoft.com/office/drawing/2014/main" id="{55609A50-39B9-43A8-8557-0503D9C70735}"/>
                </a:ext>
              </a:extLst>
            </p:cNvPr>
            <p:cNvSpPr/>
            <p:nvPr/>
          </p:nvSpPr>
          <p:spPr>
            <a:xfrm>
              <a:off x="5195165" y="4335979"/>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CE5C202-45BB-4DD7-8E02-63BF77BFD0B9}"/>
                </a:ext>
              </a:extLst>
            </p:cNvPr>
            <p:cNvSpPr txBox="1"/>
            <p:nvPr/>
          </p:nvSpPr>
          <p:spPr>
            <a:xfrm>
              <a:off x="5077104" y="4284614"/>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6</a:t>
              </a:r>
            </a:p>
          </p:txBody>
        </p:sp>
      </p:grpSp>
      <p:grpSp>
        <p:nvGrpSpPr>
          <p:cNvPr id="17" name="Group 16">
            <a:extLst>
              <a:ext uri="{FF2B5EF4-FFF2-40B4-BE49-F238E27FC236}">
                <a16:creationId xmlns:a16="http://schemas.microsoft.com/office/drawing/2014/main" id="{84F0AA40-9831-458F-A5E1-6F68C0D37BAE}"/>
              </a:ext>
            </a:extLst>
          </p:cNvPr>
          <p:cNvGrpSpPr/>
          <p:nvPr/>
        </p:nvGrpSpPr>
        <p:grpSpPr>
          <a:xfrm>
            <a:off x="6310621" y="3341505"/>
            <a:ext cx="1565996" cy="642788"/>
            <a:chOff x="4636200" y="3537103"/>
            <a:chExt cx="1565996" cy="642788"/>
          </a:xfrm>
        </p:grpSpPr>
        <p:sp>
          <p:nvSpPr>
            <p:cNvPr id="20" name="Freeform: Shape 19">
              <a:extLst>
                <a:ext uri="{FF2B5EF4-FFF2-40B4-BE49-F238E27FC236}">
                  <a16:creationId xmlns:a16="http://schemas.microsoft.com/office/drawing/2014/main" id="{EBE95F9E-5E50-4144-B01F-CAEBE468D65D}"/>
                </a:ext>
              </a:extLst>
            </p:cNvPr>
            <p:cNvSpPr/>
            <p:nvPr/>
          </p:nvSpPr>
          <p:spPr>
            <a:xfrm>
              <a:off x="4716272" y="3609825"/>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D8A5C72-F9E3-4340-A910-7E4E511A226E}"/>
                </a:ext>
              </a:extLst>
            </p:cNvPr>
            <p:cNvSpPr txBox="1"/>
            <p:nvPr/>
          </p:nvSpPr>
          <p:spPr>
            <a:xfrm>
              <a:off x="4636200" y="3537103"/>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24</a:t>
              </a:r>
            </a:p>
          </p:txBody>
        </p:sp>
      </p:grpSp>
      <p:grpSp>
        <p:nvGrpSpPr>
          <p:cNvPr id="6" name="Group 5">
            <a:extLst>
              <a:ext uri="{FF2B5EF4-FFF2-40B4-BE49-F238E27FC236}">
                <a16:creationId xmlns:a16="http://schemas.microsoft.com/office/drawing/2014/main" id="{1C08269E-BA41-4A8D-9A3F-8C3C44888592}"/>
              </a:ext>
            </a:extLst>
          </p:cNvPr>
          <p:cNvGrpSpPr/>
          <p:nvPr/>
        </p:nvGrpSpPr>
        <p:grpSpPr>
          <a:xfrm>
            <a:off x="6681926" y="3414226"/>
            <a:ext cx="3309409" cy="724960"/>
            <a:chOff x="5007504" y="3609824"/>
            <a:chExt cx="3309409" cy="724960"/>
          </a:xfrm>
        </p:grpSpPr>
        <p:sp>
          <p:nvSpPr>
            <p:cNvPr id="9" name="TextBox 8">
              <a:extLst>
                <a:ext uri="{FF2B5EF4-FFF2-40B4-BE49-F238E27FC236}">
                  <a16:creationId xmlns:a16="http://schemas.microsoft.com/office/drawing/2014/main" id="{8CAB8788-4F5B-4D68-9E89-74164A55D52C}"/>
                </a:ext>
              </a:extLst>
            </p:cNvPr>
            <p:cNvSpPr txBox="1"/>
            <p:nvPr/>
          </p:nvSpPr>
          <p:spPr>
            <a:xfrm>
              <a:off x="5007504" y="3965452"/>
              <a:ext cx="3309409"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4 * factorial(3)</a:t>
              </a:r>
            </a:p>
          </p:txBody>
        </p:sp>
        <p:cxnSp>
          <p:nvCxnSpPr>
            <p:cNvPr id="26" name="Straight Arrow Connector 25">
              <a:extLst>
                <a:ext uri="{FF2B5EF4-FFF2-40B4-BE49-F238E27FC236}">
                  <a16:creationId xmlns:a16="http://schemas.microsoft.com/office/drawing/2014/main" id="{4DD1CE7C-8600-421B-A490-76E44C912591}"/>
                </a:ext>
              </a:extLst>
            </p:cNvPr>
            <p:cNvCxnSpPr/>
            <p:nvPr/>
          </p:nvCxnSpPr>
          <p:spPr>
            <a:xfrm>
              <a:off x="6902670" y="3609824"/>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C9489D4-677A-45A9-B6F5-0180C5724B0E}"/>
              </a:ext>
            </a:extLst>
          </p:cNvPr>
          <p:cNvGrpSpPr/>
          <p:nvPr/>
        </p:nvGrpSpPr>
        <p:grpSpPr>
          <a:xfrm>
            <a:off x="7117430" y="4125378"/>
            <a:ext cx="3102505" cy="734927"/>
            <a:chOff x="5443008" y="4320975"/>
            <a:chExt cx="3102505" cy="734927"/>
          </a:xfrm>
        </p:grpSpPr>
        <p:sp>
          <p:nvSpPr>
            <p:cNvPr id="10" name="TextBox 9">
              <a:extLst>
                <a:ext uri="{FF2B5EF4-FFF2-40B4-BE49-F238E27FC236}">
                  <a16:creationId xmlns:a16="http://schemas.microsoft.com/office/drawing/2014/main" id="{70BC55A9-03AA-44FF-8D25-155F1ACF207C}"/>
                </a:ext>
              </a:extLst>
            </p:cNvPr>
            <p:cNvSpPr txBox="1"/>
            <p:nvPr/>
          </p:nvSpPr>
          <p:spPr>
            <a:xfrm>
              <a:off x="5443008" y="4686570"/>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3 * factorial(2)</a:t>
              </a:r>
            </a:p>
          </p:txBody>
        </p:sp>
        <p:cxnSp>
          <p:nvCxnSpPr>
            <p:cNvPr id="27" name="Straight Arrow Connector 26">
              <a:extLst>
                <a:ext uri="{FF2B5EF4-FFF2-40B4-BE49-F238E27FC236}">
                  <a16:creationId xmlns:a16="http://schemas.microsoft.com/office/drawing/2014/main" id="{39453E54-4716-4307-8566-91FBA104E2F5}"/>
                </a:ext>
              </a:extLst>
            </p:cNvPr>
            <p:cNvCxnSpPr/>
            <p:nvPr/>
          </p:nvCxnSpPr>
          <p:spPr>
            <a:xfrm>
              <a:off x="7345420" y="432097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958709D-DEAA-4A28-B558-559A04AC5BCF}"/>
              </a:ext>
            </a:extLst>
          </p:cNvPr>
          <p:cNvGrpSpPr/>
          <p:nvPr/>
        </p:nvGrpSpPr>
        <p:grpSpPr>
          <a:xfrm>
            <a:off x="7552935" y="4836527"/>
            <a:ext cx="3102505" cy="744894"/>
            <a:chOff x="5878513" y="5032125"/>
            <a:chExt cx="3102505" cy="744894"/>
          </a:xfrm>
        </p:grpSpPr>
        <p:sp>
          <p:nvSpPr>
            <p:cNvPr id="11" name="TextBox 10">
              <a:extLst>
                <a:ext uri="{FF2B5EF4-FFF2-40B4-BE49-F238E27FC236}">
                  <a16:creationId xmlns:a16="http://schemas.microsoft.com/office/drawing/2014/main" id="{7CB27A09-DED3-46EC-BB23-0384C5C2F8DE}"/>
                </a:ext>
              </a:extLst>
            </p:cNvPr>
            <p:cNvSpPr txBox="1"/>
            <p:nvPr/>
          </p:nvSpPr>
          <p:spPr>
            <a:xfrm>
              <a:off x="5878513" y="5407687"/>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2 * factorial(1)</a:t>
              </a:r>
            </a:p>
          </p:txBody>
        </p:sp>
        <p:cxnSp>
          <p:nvCxnSpPr>
            <p:cNvPr id="28" name="Straight Arrow Connector 27">
              <a:extLst>
                <a:ext uri="{FF2B5EF4-FFF2-40B4-BE49-F238E27FC236}">
                  <a16:creationId xmlns:a16="http://schemas.microsoft.com/office/drawing/2014/main" id="{28243BBF-42EF-46A9-B371-10519DDD9EA6}"/>
                </a:ext>
              </a:extLst>
            </p:cNvPr>
            <p:cNvCxnSpPr/>
            <p:nvPr/>
          </p:nvCxnSpPr>
          <p:spPr>
            <a:xfrm>
              <a:off x="7788170" y="503212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DED262F3-2468-4B62-8AC0-884C94522C63}"/>
              </a:ext>
            </a:extLst>
          </p:cNvPr>
          <p:cNvSpPr txBox="1"/>
          <p:nvPr/>
        </p:nvSpPr>
        <p:spPr>
          <a:xfrm>
            <a:off x="7131759" y="3048000"/>
            <a:ext cx="2370243"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x = factorial(4)</a:t>
            </a:r>
          </a:p>
        </p:txBody>
      </p:sp>
      <p:grpSp>
        <p:nvGrpSpPr>
          <p:cNvPr id="13" name="Group 12">
            <a:extLst>
              <a:ext uri="{FF2B5EF4-FFF2-40B4-BE49-F238E27FC236}">
                <a16:creationId xmlns:a16="http://schemas.microsoft.com/office/drawing/2014/main" id="{DD4194AE-8238-41C8-A20E-15F3CDFC5416}"/>
              </a:ext>
            </a:extLst>
          </p:cNvPr>
          <p:cNvGrpSpPr/>
          <p:nvPr/>
        </p:nvGrpSpPr>
        <p:grpSpPr>
          <a:xfrm>
            <a:off x="8913422" y="5384260"/>
            <a:ext cx="1226909" cy="613974"/>
            <a:chOff x="7374320" y="5579858"/>
            <a:chExt cx="1226909" cy="613974"/>
          </a:xfrm>
        </p:grpSpPr>
        <p:sp>
          <p:nvSpPr>
            <p:cNvPr id="41" name="Arc 40">
              <a:extLst>
                <a:ext uri="{FF2B5EF4-FFF2-40B4-BE49-F238E27FC236}">
                  <a16:creationId xmlns:a16="http://schemas.microsoft.com/office/drawing/2014/main" id="{087DB2DD-3171-4773-85EB-4D8218E10521}"/>
                </a:ext>
              </a:extLst>
            </p:cNvPr>
            <p:cNvSpPr/>
            <p:nvPr/>
          </p:nvSpPr>
          <p:spPr>
            <a:xfrm rot="5019501">
              <a:off x="8043647" y="5496345"/>
              <a:ext cx="474070" cy="641095"/>
            </a:xfrm>
            <a:prstGeom prst="arc">
              <a:avLst>
                <a:gd name="adj1" fmla="val 16455657"/>
                <a:gd name="adj2" fmla="val 6034576"/>
              </a:avLst>
            </a:prstGeom>
            <a:ln w="381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F61EAF0C-D79B-4042-B76E-5717A31446C7}"/>
                </a:ext>
              </a:extLst>
            </p:cNvPr>
            <p:cNvSpPr txBox="1"/>
            <p:nvPr/>
          </p:nvSpPr>
          <p:spPr>
            <a:xfrm>
              <a:off x="7374320" y="5824500"/>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1</a:t>
              </a:r>
            </a:p>
          </p:txBody>
        </p:sp>
      </p:grpSp>
    </p:spTree>
    <p:extLst>
      <p:ext uri="{BB962C8B-B14F-4D97-AF65-F5344CB8AC3E}">
        <p14:creationId xmlns:p14="http://schemas.microsoft.com/office/powerpoint/2010/main" val="33588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dirty="0" err="1"/>
              <a:t>x</a:t>
            </a:r>
            <a:r>
              <a:rPr lang="en-US" baseline="30000" dirty="0" err="1"/>
              <a:t>n</a:t>
            </a:r>
            <a:endParaRPr lang="en-US" baseline="30000" dirty="0"/>
          </a:p>
        </p:txBody>
      </p:sp>
      <p:sp>
        <p:nvSpPr>
          <p:cNvPr id="3" name="Content Placeholder 2"/>
          <p:cNvSpPr>
            <a:spLocks noGrp="1"/>
          </p:cNvSpPr>
          <p:nvPr>
            <p:ph sz="quarter" idx="1"/>
          </p:nvPr>
        </p:nvSpPr>
        <p:spPr/>
        <p:txBody>
          <a:bodyPr/>
          <a:lstStyle/>
          <a:p>
            <a:r>
              <a:rPr lang="en-US" dirty="0"/>
              <a:t>You can raise a number to a power that is greater than 0 by repeatedly multiplying the number by itself.</a:t>
            </a:r>
          </a:p>
          <a:p>
            <a:pPr lvl="1"/>
            <a:r>
              <a:rPr lang="en-US" dirty="0"/>
              <a:t>Recursive definition:	</a:t>
            </a:r>
            <a:r>
              <a:rPr lang="en-US" sz="2400" b="1" dirty="0" err="1">
                <a:latin typeface="Consolas" panose="020B0609020204030204" pitchFamily="49" charset="0"/>
              </a:rPr>
              <a:t>x</a:t>
            </a:r>
            <a:r>
              <a:rPr lang="en-US" sz="2400" b="1" baseline="30000" dirty="0" err="1">
                <a:latin typeface="Consolas" panose="020B0609020204030204" pitchFamily="49" charset="0"/>
              </a:rPr>
              <a:t>n</a:t>
            </a:r>
            <a:r>
              <a:rPr lang="en-US" sz="2400" b="1" dirty="0">
                <a:latin typeface="Consolas" panose="020B0609020204030204" pitchFamily="49" charset="0"/>
              </a:rPr>
              <a:t> = x </a:t>
            </a:r>
            <a:r>
              <a:rPr lang="en-US" sz="2400" b="1" dirty="0">
                <a:latin typeface="Consolas" panose="020B0609020204030204" pitchFamily="49" charset="0"/>
                <a:sym typeface="Symbol"/>
              </a:rPr>
              <a:t></a:t>
            </a:r>
            <a:r>
              <a:rPr lang="en-US" sz="2400" b="1" dirty="0">
                <a:latin typeface="Consolas" panose="020B0609020204030204" pitchFamily="49" charset="0"/>
              </a:rPr>
              <a:t> x</a:t>
            </a:r>
            <a:r>
              <a:rPr lang="en-US" sz="2400" b="1" baseline="30000" dirty="0">
                <a:latin typeface="Consolas" panose="020B0609020204030204" pitchFamily="49" charset="0"/>
              </a:rPr>
              <a:t>n-1</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18</a:t>
            </a:fld>
            <a:endParaRPr lang="en-US" dirty="0"/>
          </a:p>
        </p:txBody>
      </p:sp>
      <p:sp>
        <p:nvSpPr>
          <p:cNvPr id="6" name="TextBox 5"/>
          <p:cNvSpPr txBox="1"/>
          <p:nvPr/>
        </p:nvSpPr>
        <p:spPr>
          <a:xfrm>
            <a:off x="1524001" y="3124201"/>
            <a:ext cx="4127075" cy="3293209"/>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Recursive power function</a:t>
            </a:r>
          </a:p>
          <a:p>
            <a:r>
              <a:rPr lang="en-US" sz="1600" b="1" dirty="0">
                <a:latin typeface="Consolas" panose="020B0609020204030204" pitchFamily="49" charset="0"/>
                <a:cs typeface="Consolas" panose="020B0609020204030204" pitchFamily="49" charset="0"/>
              </a:rPr>
              <a:t>   @param x: The number</a:t>
            </a:r>
          </a:p>
          <a:p>
            <a:r>
              <a:rPr lang="en-US" sz="1600" b="1" dirty="0">
                <a:latin typeface="Consolas" panose="020B0609020204030204" pitchFamily="49" charset="0"/>
                <a:cs typeface="Consolas" panose="020B0609020204030204" pitchFamily="49" charset="0"/>
              </a:rPr>
              <a:t>   @</a:t>
            </a:r>
            <a:r>
              <a:rPr lang="en-US" sz="1600" b="1" err="1">
                <a:latin typeface="Consolas" panose="020B0609020204030204" pitchFamily="49" charset="0"/>
                <a:cs typeface="Consolas" panose="020B0609020204030204" pitchFamily="49" charset="0"/>
              </a:rPr>
              <a:t>param</a:t>
            </a:r>
            <a:r>
              <a:rPr lang="en-US" sz="1600" b="1">
                <a:latin typeface="Consolas" panose="020B0609020204030204" pitchFamily="49" charset="0"/>
                <a:cs typeface="Consolas" panose="020B0609020204030204" pitchFamily="49" charset="0"/>
              </a:rPr>
              <a:t> n: </a:t>
            </a:r>
            <a:r>
              <a:rPr lang="en-US" sz="1600" b="1" dirty="0">
                <a:latin typeface="Consolas" panose="020B0609020204030204" pitchFamily="49" charset="0"/>
                <a:cs typeface="Consolas" panose="020B0609020204030204" pitchFamily="49" charset="0"/>
              </a:rPr>
              <a:t>The exponent</a:t>
            </a:r>
          </a:p>
          <a:p>
            <a:r>
              <a:rPr lang="en-US" sz="1600" b="1" dirty="0">
                <a:latin typeface="Consolas" panose="020B0609020204030204" pitchFamily="49" charset="0"/>
                <a:cs typeface="Consolas" panose="020B0609020204030204" pitchFamily="49" charset="0"/>
              </a:rPr>
              <a:t>   @return x raised to the power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double power(double x, 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(n == 0) return 1.0;</a:t>
            </a:r>
          </a:p>
          <a:p>
            <a:r>
              <a:rPr lang="en-US" sz="1600" b="1" dirty="0">
                <a:latin typeface="Consolas" panose="020B0609020204030204" pitchFamily="49" charset="0"/>
                <a:cs typeface="Consolas" panose="020B0609020204030204" pitchFamily="49" charset="0"/>
              </a:rPr>
              <a:t>   if (n &gt; 0) </a:t>
            </a:r>
          </a:p>
          <a:p>
            <a:r>
              <a:rPr lang="en-US" sz="1600" b="1" dirty="0">
                <a:latin typeface="Consolas" panose="020B0609020204030204" pitchFamily="49" charset="0"/>
                <a:cs typeface="Consolas" panose="020B0609020204030204" pitchFamily="49" charset="0"/>
              </a:rPr>
              <a:t>      return x * power(x, n – 1);</a:t>
            </a:r>
          </a:p>
          <a:p>
            <a:r>
              <a:rPr lang="en-US" sz="1600" b="1" dirty="0">
                <a:latin typeface="Consolas" panose="020B0609020204030204" pitchFamily="49" charset="0"/>
                <a:cs typeface="Consolas" panose="020B0609020204030204" pitchFamily="49" charset="0"/>
              </a:rPr>
              <a:t>   else</a:t>
            </a:r>
          </a:p>
          <a:p>
            <a:r>
              <a:rPr lang="en-US" sz="1600" b="1" dirty="0">
                <a:latin typeface="Consolas" panose="020B0609020204030204" pitchFamily="49" charset="0"/>
                <a:cs typeface="Consolas" panose="020B0609020204030204" pitchFamily="49" charset="0"/>
              </a:rPr>
              <a:t>      return 1.0 / power(x, -n);</a:t>
            </a:r>
          </a:p>
          <a:p>
            <a:r>
              <a:rPr lang="en-US" sz="1600" b="1" dirty="0">
                <a:latin typeface="Consolas" panose="020B0609020204030204" pitchFamily="49" charset="0"/>
                <a:cs typeface="Consolas" panose="020B0609020204030204" pitchFamily="49" charset="0"/>
              </a:rPr>
              <a:t>}</a:t>
            </a:r>
          </a:p>
        </p:txBody>
      </p:sp>
      <p:grpSp>
        <p:nvGrpSpPr>
          <p:cNvPr id="41" name="Group 40"/>
          <p:cNvGrpSpPr/>
          <p:nvPr/>
        </p:nvGrpSpPr>
        <p:grpSpPr>
          <a:xfrm>
            <a:off x="6615961" y="5554404"/>
            <a:ext cx="2032892" cy="600073"/>
            <a:chOff x="5095921" y="5554403"/>
            <a:chExt cx="2032892" cy="600073"/>
          </a:xfrm>
        </p:grpSpPr>
        <p:sp>
          <p:nvSpPr>
            <p:cNvPr id="8" name="Freeform: Shape 7">
              <a:extLst>
                <a:ext uri="{FF2B5EF4-FFF2-40B4-BE49-F238E27FC236}">
                  <a16:creationId xmlns:a16="http://schemas.microsoft.com/office/drawing/2014/main" id="{66749DA1-480F-4236-ACA6-A413C944657E}"/>
                </a:ext>
              </a:extLst>
            </p:cNvPr>
            <p:cNvSpPr/>
            <p:nvPr/>
          </p:nvSpPr>
          <p:spPr>
            <a:xfrm>
              <a:off x="5289122" y="5584410"/>
              <a:ext cx="1839691"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9E23D7-9F33-427E-8CD7-13ADBB37ACD9}"/>
                </a:ext>
              </a:extLst>
            </p:cNvPr>
            <p:cNvSpPr txBox="1"/>
            <p:nvPr/>
          </p:nvSpPr>
          <p:spPr>
            <a:xfrm>
              <a:off x="5095921" y="5554403"/>
              <a:ext cx="983768"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2.0</a:t>
              </a:r>
            </a:p>
          </p:txBody>
        </p:sp>
      </p:grpSp>
      <p:grpSp>
        <p:nvGrpSpPr>
          <p:cNvPr id="42" name="Group 41"/>
          <p:cNvGrpSpPr/>
          <p:nvPr/>
        </p:nvGrpSpPr>
        <p:grpSpPr>
          <a:xfrm>
            <a:off x="6380544" y="4806893"/>
            <a:ext cx="1985860" cy="621431"/>
            <a:chOff x="4860504" y="4806892"/>
            <a:chExt cx="1985860" cy="621431"/>
          </a:xfrm>
        </p:grpSpPr>
        <p:sp>
          <p:nvSpPr>
            <p:cNvPr id="11" name="Freeform: Shape 10">
              <a:extLst>
                <a:ext uri="{FF2B5EF4-FFF2-40B4-BE49-F238E27FC236}">
                  <a16:creationId xmlns:a16="http://schemas.microsoft.com/office/drawing/2014/main" id="{9D07AE6C-7426-424C-A836-E64D446BAC3F}"/>
                </a:ext>
              </a:extLst>
            </p:cNvPr>
            <p:cNvSpPr/>
            <p:nvPr/>
          </p:nvSpPr>
          <p:spPr>
            <a:xfrm>
              <a:off x="5006673" y="4858257"/>
              <a:ext cx="1839691"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E8793D-B109-4FCD-B44D-2F81A99FD183}"/>
                </a:ext>
              </a:extLst>
            </p:cNvPr>
            <p:cNvSpPr txBox="1"/>
            <p:nvPr/>
          </p:nvSpPr>
          <p:spPr>
            <a:xfrm>
              <a:off x="4860504" y="4806892"/>
              <a:ext cx="1322546"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4.0</a:t>
              </a:r>
            </a:p>
          </p:txBody>
        </p:sp>
      </p:grpSp>
      <p:grpSp>
        <p:nvGrpSpPr>
          <p:cNvPr id="43" name="Group 42"/>
          <p:cNvGrpSpPr/>
          <p:nvPr/>
        </p:nvGrpSpPr>
        <p:grpSpPr>
          <a:xfrm>
            <a:off x="6168240" y="4059381"/>
            <a:ext cx="1938826" cy="642788"/>
            <a:chOff x="4648200" y="4059381"/>
            <a:chExt cx="1938826" cy="642788"/>
          </a:xfrm>
        </p:grpSpPr>
        <p:sp>
          <p:nvSpPr>
            <p:cNvPr id="14" name="Freeform: Shape 13">
              <a:extLst>
                <a:ext uri="{FF2B5EF4-FFF2-40B4-BE49-F238E27FC236}">
                  <a16:creationId xmlns:a16="http://schemas.microsoft.com/office/drawing/2014/main" id="{F9E87ACA-B7F1-4E5B-B9AF-3EF66F4216F3}"/>
                </a:ext>
              </a:extLst>
            </p:cNvPr>
            <p:cNvSpPr/>
            <p:nvPr/>
          </p:nvSpPr>
          <p:spPr>
            <a:xfrm>
              <a:off x="4747335" y="4132103"/>
              <a:ext cx="1839691"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0EE4840-5861-4283-9998-65E64F510728}"/>
                </a:ext>
              </a:extLst>
            </p:cNvPr>
            <p:cNvSpPr txBox="1"/>
            <p:nvPr/>
          </p:nvSpPr>
          <p:spPr>
            <a:xfrm>
              <a:off x="4648200" y="4059381"/>
              <a:ext cx="1055125"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8.0</a:t>
              </a:r>
            </a:p>
          </p:txBody>
        </p:sp>
      </p:grpSp>
      <p:grpSp>
        <p:nvGrpSpPr>
          <p:cNvPr id="37" name="Group 36"/>
          <p:cNvGrpSpPr/>
          <p:nvPr/>
        </p:nvGrpSpPr>
        <p:grpSpPr>
          <a:xfrm>
            <a:off x="6565017" y="4132103"/>
            <a:ext cx="3498894" cy="727121"/>
            <a:chOff x="5044977" y="4132102"/>
            <a:chExt cx="3498894" cy="727121"/>
          </a:xfrm>
        </p:grpSpPr>
        <p:sp>
          <p:nvSpPr>
            <p:cNvPr id="17" name="TextBox 16">
              <a:extLst>
                <a:ext uri="{FF2B5EF4-FFF2-40B4-BE49-F238E27FC236}">
                  <a16:creationId xmlns:a16="http://schemas.microsoft.com/office/drawing/2014/main" id="{5CCD8344-72E6-4C92-AC56-68D5600E8288}"/>
                </a:ext>
              </a:extLst>
            </p:cNvPr>
            <p:cNvSpPr txBox="1"/>
            <p:nvPr/>
          </p:nvSpPr>
          <p:spPr>
            <a:xfrm>
              <a:off x="5044977" y="4489891"/>
              <a:ext cx="349889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2.0 * power(2.0, 2)</a:t>
              </a:r>
            </a:p>
          </p:txBody>
        </p:sp>
        <p:cxnSp>
          <p:nvCxnSpPr>
            <p:cNvPr id="18" name="Straight Arrow Connector 17">
              <a:extLst>
                <a:ext uri="{FF2B5EF4-FFF2-40B4-BE49-F238E27FC236}">
                  <a16:creationId xmlns:a16="http://schemas.microsoft.com/office/drawing/2014/main" id="{CF9452D9-5285-4A47-84F5-CD2A5C08C5D7}"/>
                </a:ext>
              </a:extLst>
            </p:cNvPr>
            <p:cNvCxnSpPr/>
            <p:nvPr/>
          </p:nvCxnSpPr>
          <p:spPr>
            <a:xfrm>
              <a:off x="6946580" y="4132102"/>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819090" y="4843254"/>
            <a:ext cx="3498894" cy="736007"/>
            <a:chOff x="5299050" y="4843253"/>
            <a:chExt cx="3498894" cy="736007"/>
          </a:xfrm>
        </p:grpSpPr>
        <p:sp>
          <p:nvSpPr>
            <p:cNvPr id="20" name="TextBox 19">
              <a:extLst>
                <a:ext uri="{FF2B5EF4-FFF2-40B4-BE49-F238E27FC236}">
                  <a16:creationId xmlns:a16="http://schemas.microsoft.com/office/drawing/2014/main" id="{7AFE8A8F-587B-4C92-813D-952E3CFFA24B}"/>
                </a:ext>
              </a:extLst>
            </p:cNvPr>
            <p:cNvSpPr txBox="1"/>
            <p:nvPr/>
          </p:nvSpPr>
          <p:spPr>
            <a:xfrm>
              <a:off x="5299050" y="5209928"/>
              <a:ext cx="349889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2.0 * power(2.0, 1)</a:t>
              </a:r>
            </a:p>
          </p:txBody>
        </p:sp>
        <p:cxnSp>
          <p:nvCxnSpPr>
            <p:cNvPr id="21" name="Straight Arrow Connector 20">
              <a:extLst>
                <a:ext uri="{FF2B5EF4-FFF2-40B4-BE49-F238E27FC236}">
                  <a16:creationId xmlns:a16="http://schemas.microsoft.com/office/drawing/2014/main" id="{1550B984-58DE-49CA-A070-273E48F1B9DE}"/>
                </a:ext>
              </a:extLst>
            </p:cNvPr>
            <p:cNvCxnSpPr/>
            <p:nvPr/>
          </p:nvCxnSpPr>
          <p:spPr>
            <a:xfrm>
              <a:off x="7207090" y="4843253"/>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073164" y="5554403"/>
            <a:ext cx="3498894" cy="744894"/>
            <a:chOff x="5553124" y="5554403"/>
            <a:chExt cx="3498894" cy="744894"/>
          </a:xfrm>
        </p:grpSpPr>
        <p:sp>
          <p:nvSpPr>
            <p:cNvPr id="23" name="TextBox 22">
              <a:extLst>
                <a:ext uri="{FF2B5EF4-FFF2-40B4-BE49-F238E27FC236}">
                  <a16:creationId xmlns:a16="http://schemas.microsoft.com/office/drawing/2014/main" id="{6322AF92-4F8A-491E-9CD1-58F7B1B25377}"/>
                </a:ext>
              </a:extLst>
            </p:cNvPr>
            <p:cNvSpPr txBox="1"/>
            <p:nvPr/>
          </p:nvSpPr>
          <p:spPr>
            <a:xfrm>
              <a:off x="5553124" y="5929965"/>
              <a:ext cx="349889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2.0 * power(2.0, 0)</a:t>
              </a:r>
            </a:p>
          </p:txBody>
        </p:sp>
        <p:cxnSp>
          <p:nvCxnSpPr>
            <p:cNvPr id="24" name="Straight Arrow Connector 23">
              <a:extLst>
                <a:ext uri="{FF2B5EF4-FFF2-40B4-BE49-F238E27FC236}">
                  <a16:creationId xmlns:a16="http://schemas.microsoft.com/office/drawing/2014/main" id="{6524234D-26ED-4E32-8BDE-510BF4CBD731}"/>
                </a:ext>
              </a:extLst>
            </p:cNvPr>
            <p:cNvCxnSpPr/>
            <p:nvPr/>
          </p:nvCxnSpPr>
          <p:spPr>
            <a:xfrm>
              <a:off x="7467600" y="5554403"/>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8336954" y="6102136"/>
            <a:ext cx="1226909" cy="613974"/>
            <a:chOff x="6816913" y="6102136"/>
            <a:chExt cx="1226909" cy="613974"/>
          </a:xfrm>
        </p:grpSpPr>
        <p:sp>
          <p:nvSpPr>
            <p:cNvPr id="27" name="Arc 26">
              <a:extLst>
                <a:ext uri="{FF2B5EF4-FFF2-40B4-BE49-F238E27FC236}">
                  <a16:creationId xmlns:a16="http://schemas.microsoft.com/office/drawing/2014/main" id="{B144655C-5DF4-4405-84C4-3897A5E81F3D}"/>
                </a:ext>
              </a:extLst>
            </p:cNvPr>
            <p:cNvSpPr/>
            <p:nvPr/>
          </p:nvSpPr>
          <p:spPr>
            <a:xfrm rot="5019501">
              <a:off x="7486240" y="6018623"/>
              <a:ext cx="474070" cy="641095"/>
            </a:xfrm>
            <a:prstGeom prst="arc">
              <a:avLst>
                <a:gd name="adj1" fmla="val 16455657"/>
                <a:gd name="adj2" fmla="val 6034576"/>
              </a:avLst>
            </a:prstGeom>
            <a:ln w="381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88516C49-2BD8-4355-AD9B-C232F43C4FA6}"/>
                </a:ext>
              </a:extLst>
            </p:cNvPr>
            <p:cNvSpPr txBox="1"/>
            <p:nvPr/>
          </p:nvSpPr>
          <p:spPr>
            <a:xfrm>
              <a:off x="6816913" y="6346778"/>
              <a:ext cx="978600"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1.0</a:t>
              </a:r>
            </a:p>
          </p:txBody>
        </p:sp>
      </p:grpSp>
      <p:sp>
        <p:nvSpPr>
          <p:cNvPr id="29" name="Content Placeholder 2">
            <a:extLst>
              <a:ext uri="{FF2B5EF4-FFF2-40B4-BE49-F238E27FC236}">
                <a16:creationId xmlns:a16="http://schemas.microsoft.com/office/drawing/2014/main" id="{AD78AF3D-955B-445E-B4AC-D3D90BBC2F2E}"/>
              </a:ext>
            </a:extLst>
          </p:cNvPr>
          <p:cNvSpPr txBox="1">
            <a:spLocks/>
          </p:cNvSpPr>
          <p:nvPr/>
        </p:nvSpPr>
        <p:spPr bwMode="auto">
          <a:xfrm>
            <a:off x="561350" y="2548242"/>
            <a:ext cx="8362122" cy="575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Base case:		</a:t>
            </a:r>
            <a:r>
              <a:rPr lang="en-US" sz="2400" b="1" dirty="0">
                <a:latin typeface="Consolas" panose="020B0609020204030204" pitchFamily="49" charset="0"/>
                <a:cs typeface="Consolas" panose="020B0609020204030204" pitchFamily="49" charset="0"/>
              </a:rPr>
              <a:t>x</a:t>
            </a:r>
            <a:r>
              <a:rPr lang="en-US" sz="2400" b="1" baseline="30000" dirty="0">
                <a:latin typeface="Consolas" panose="020B0609020204030204" pitchFamily="49" charset="0"/>
                <a:cs typeface="Consolas" panose="020B0609020204030204" pitchFamily="49" charset="0"/>
              </a:rPr>
              <a:t>0</a:t>
            </a:r>
            <a:r>
              <a:rPr lang="en-US" sz="2400" b="1" dirty="0">
                <a:latin typeface="Consolas" panose="020B0609020204030204" pitchFamily="49" charset="0"/>
                <a:cs typeface="Consolas" panose="020B0609020204030204" pitchFamily="49" charset="0"/>
              </a:rPr>
              <a:t> = 1</a:t>
            </a:r>
          </a:p>
          <a:p>
            <a:pPr lvl="1"/>
            <a:endParaRPr lang="en-US" dirty="0"/>
          </a:p>
        </p:txBody>
      </p:sp>
      <p:grpSp>
        <p:nvGrpSpPr>
          <p:cNvPr id="44" name="Group 43"/>
          <p:cNvGrpSpPr/>
          <p:nvPr/>
        </p:nvGrpSpPr>
        <p:grpSpPr>
          <a:xfrm>
            <a:off x="5939640" y="3341505"/>
            <a:ext cx="1938826" cy="642788"/>
            <a:chOff x="4419600" y="3341505"/>
            <a:chExt cx="1938826" cy="642788"/>
          </a:xfrm>
        </p:grpSpPr>
        <p:sp>
          <p:nvSpPr>
            <p:cNvPr id="31" name="Freeform: Shape 30">
              <a:extLst>
                <a:ext uri="{FF2B5EF4-FFF2-40B4-BE49-F238E27FC236}">
                  <a16:creationId xmlns:a16="http://schemas.microsoft.com/office/drawing/2014/main" id="{C2E1BA03-77C9-4F74-9807-F3A13DC3609E}"/>
                </a:ext>
              </a:extLst>
            </p:cNvPr>
            <p:cNvSpPr/>
            <p:nvPr/>
          </p:nvSpPr>
          <p:spPr>
            <a:xfrm>
              <a:off x="4518735" y="3414227"/>
              <a:ext cx="1839691"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89F5E2C-B4DC-4D6C-BC8D-5F4B0124A190}"/>
                </a:ext>
              </a:extLst>
            </p:cNvPr>
            <p:cNvSpPr txBox="1"/>
            <p:nvPr/>
          </p:nvSpPr>
          <p:spPr>
            <a:xfrm>
              <a:off x="4419600" y="3341505"/>
              <a:ext cx="1243808"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0.125</a:t>
              </a:r>
            </a:p>
          </p:txBody>
        </p:sp>
      </p:grpSp>
      <p:grpSp>
        <p:nvGrpSpPr>
          <p:cNvPr id="25" name="Group 24"/>
          <p:cNvGrpSpPr/>
          <p:nvPr/>
        </p:nvGrpSpPr>
        <p:grpSpPr>
          <a:xfrm>
            <a:off x="6310944" y="3414226"/>
            <a:ext cx="3498894" cy="724960"/>
            <a:chOff x="4790904" y="3414226"/>
            <a:chExt cx="3498894" cy="724960"/>
          </a:xfrm>
        </p:grpSpPr>
        <p:sp>
          <p:nvSpPr>
            <p:cNvPr id="34" name="TextBox 33">
              <a:extLst>
                <a:ext uri="{FF2B5EF4-FFF2-40B4-BE49-F238E27FC236}">
                  <a16:creationId xmlns:a16="http://schemas.microsoft.com/office/drawing/2014/main" id="{C539E219-2434-414C-8E7E-A3F9C27A3A18}"/>
                </a:ext>
              </a:extLst>
            </p:cNvPr>
            <p:cNvSpPr txBox="1"/>
            <p:nvPr/>
          </p:nvSpPr>
          <p:spPr>
            <a:xfrm>
              <a:off x="4790904" y="3769854"/>
              <a:ext cx="349889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1.0 / power(2.0, 3)</a:t>
              </a:r>
            </a:p>
          </p:txBody>
        </p:sp>
        <p:cxnSp>
          <p:nvCxnSpPr>
            <p:cNvPr id="35" name="Straight Arrow Connector 34">
              <a:extLst>
                <a:ext uri="{FF2B5EF4-FFF2-40B4-BE49-F238E27FC236}">
                  <a16:creationId xmlns:a16="http://schemas.microsoft.com/office/drawing/2014/main" id="{A1FE0631-463B-4A12-A254-E6F822FF8AEC}"/>
                </a:ext>
              </a:extLst>
            </p:cNvPr>
            <p:cNvCxnSpPr/>
            <p:nvPr/>
          </p:nvCxnSpPr>
          <p:spPr>
            <a:xfrm>
              <a:off x="6686070" y="3414226"/>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15A9E0AA-BE85-49E2-BBBB-040B9D35E20F}"/>
              </a:ext>
            </a:extLst>
          </p:cNvPr>
          <p:cNvSpPr txBox="1"/>
          <p:nvPr/>
        </p:nvSpPr>
        <p:spPr>
          <a:xfrm>
            <a:off x="6945310" y="3048000"/>
            <a:ext cx="264277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x =  power(2.0, -3)</a:t>
            </a:r>
          </a:p>
        </p:txBody>
      </p:sp>
    </p:spTree>
    <p:extLst>
      <p:ext uri="{BB962C8B-B14F-4D97-AF65-F5344CB8AC3E}">
        <p14:creationId xmlns:p14="http://schemas.microsoft.com/office/powerpoint/2010/main" val="19024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righ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down)">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4AB17-02AE-4D41-AFD3-91CE88298197}"/>
              </a:ext>
            </a:extLst>
          </p:cNvPr>
          <p:cNvSpPr txBox="1"/>
          <p:nvPr/>
        </p:nvSpPr>
        <p:spPr>
          <a:xfrm>
            <a:off x="278080" y="1143001"/>
            <a:ext cx="5334000" cy="2800767"/>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Recursive Greatest Common Divisor function</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m The larger number (m &gt; 0)</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n The smaller number (n &gt; 0)</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gcd</a:t>
            </a:r>
            <a:r>
              <a:rPr lang="en-US" sz="1600" b="1" dirty="0">
                <a:latin typeface="Consolas" panose="020B0609020204030204" pitchFamily="49" charset="0"/>
                <a:cs typeface="Consolas" panose="020B0609020204030204" pitchFamily="49" charset="0"/>
              </a:rPr>
              <a:t> of m and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gcd</a:t>
            </a:r>
            <a:r>
              <a:rPr lang="en-US" sz="1600" b="1" dirty="0">
                <a:latin typeface="Consolas" panose="020B0609020204030204" pitchFamily="49" charset="0"/>
                <a:cs typeface="Consolas" panose="020B0609020204030204" pitchFamily="49" charset="0"/>
              </a:rPr>
              <a:t>(int m, 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(m % n == 0) return n;</a:t>
            </a:r>
          </a:p>
          <a:p>
            <a:r>
              <a:rPr lang="en-US" sz="1600" b="1" dirty="0">
                <a:latin typeface="Consolas" panose="020B0609020204030204" pitchFamily="49" charset="0"/>
                <a:cs typeface="Consolas" panose="020B0609020204030204" pitchFamily="49" charset="0"/>
              </a:rPr>
              <a:t>   if (m &lt; n) return </a:t>
            </a:r>
            <a:r>
              <a:rPr lang="en-US" sz="1600" b="1" dirty="0" err="1">
                <a:latin typeface="Consolas" panose="020B0609020204030204" pitchFamily="49" charset="0"/>
                <a:cs typeface="Consolas" panose="020B0609020204030204" pitchFamily="49" charset="0"/>
              </a:rPr>
              <a:t>gcd</a:t>
            </a:r>
            <a:r>
              <a:rPr lang="en-US" sz="1600" b="1" dirty="0">
                <a:latin typeface="Consolas" panose="020B0609020204030204" pitchFamily="49" charset="0"/>
                <a:cs typeface="Consolas" panose="020B0609020204030204" pitchFamily="49" charset="0"/>
              </a:rPr>
              <a:t>(n, m);</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gcd</a:t>
            </a:r>
            <a:r>
              <a:rPr lang="en-US" sz="1600" b="1" dirty="0">
                <a:latin typeface="Consolas" panose="020B0609020204030204" pitchFamily="49" charset="0"/>
                <a:cs typeface="Consolas" panose="020B0609020204030204" pitchFamily="49" charset="0"/>
              </a:rPr>
              <a:t>(n, m % n);</a:t>
            </a:r>
          </a:p>
          <a:p>
            <a:r>
              <a:rPr lang="en-US" sz="1600" b="1" dirty="0">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7AAC4B61-0F0B-4957-BC3E-ED01A9FEC0E0}"/>
              </a:ext>
            </a:extLst>
          </p:cNvPr>
          <p:cNvSpPr txBox="1"/>
          <p:nvPr/>
        </p:nvSpPr>
        <p:spPr>
          <a:xfrm>
            <a:off x="268554" y="9526"/>
            <a:ext cx="7264416" cy="646331"/>
          </a:xfrm>
          <a:prstGeom prst="rect">
            <a:avLst/>
          </a:prstGeom>
          <a:noFill/>
        </p:spPr>
        <p:txBody>
          <a:bodyPr wrap="square" rtlCol="0">
            <a:spAutoFit/>
          </a:bodyPr>
          <a:lstStyle/>
          <a:p>
            <a:r>
              <a:rPr lang="en-US" dirty="0"/>
              <a:t>Trace the call stack of the following recursive Greatest-Common-Divisor function for </a:t>
            </a:r>
            <a:r>
              <a:rPr lang="en-US" b="1" dirty="0" err="1">
                <a:latin typeface="Consolas" panose="020B0609020204030204" pitchFamily="49" charset="0"/>
                <a:cs typeface="Consolas" panose="020B0609020204030204" pitchFamily="49" charset="0"/>
              </a:rPr>
              <a:t>gcd</a:t>
            </a:r>
            <a:r>
              <a:rPr lang="en-US" b="1" dirty="0">
                <a:latin typeface="Consolas" panose="020B0609020204030204" pitchFamily="49" charset="0"/>
                <a:cs typeface="Consolas" panose="020B0609020204030204" pitchFamily="49" charset="0"/>
              </a:rPr>
              <a:t>(30, 77).</a:t>
            </a:r>
            <a:endParaRPr lang="en-US" dirty="0"/>
          </a:p>
        </p:txBody>
      </p:sp>
      <p:graphicFrame>
        <p:nvGraphicFramePr>
          <p:cNvPr id="5" name="Table 4">
            <a:extLst>
              <a:ext uri="{FF2B5EF4-FFF2-40B4-BE49-F238E27FC236}">
                <a16:creationId xmlns:a16="http://schemas.microsoft.com/office/drawing/2014/main" id="{2D64BEAC-FAFC-456A-A1E3-E6A0C94EFBFE}"/>
              </a:ext>
            </a:extLst>
          </p:cNvPr>
          <p:cNvGraphicFramePr>
            <a:graphicFrameLocks noGrp="1"/>
          </p:cNvGraphicFramePr>
          <p:nvPr/>
        </p:nvGraphicFramePr>
        <p:xfrm>
          <a:off x="5704109" y="2057401"/>
          <a:ext cx="4724400" cy="449580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608878067"/>
                    </a:ext>
                  </a:extLst>
                </a:gridCol>
                <a:gridCol w="685800">
                  <a:extLst>
                    <a:ext uri="{9D8B030D-6E8A-4147-A177-3AD203B41FA5}">
                      <a16:colId xmlns:a16="http://schemas.microsoft.com/office/drawing/2014/main" val="2250507765"/>
                    </a:ext>
                  </a:extLst>
                </a:gridCol>
                <a:gridCol w="1066800">
                  <a:extLst>
                    <a:ext uri="{9D8B030D-6E8A-4147-A177-3AD203B41FA5}">
                      <a16:colId xmlns:a16="http://schemas.microsoft.com/office/drawing/2014/main" val="104017840"/>
                    </a:ext>
                  </a:extLst>
                </a:gridCol>
                <a:gridCol w="457200">
                  <a:extLst>
                    <a:ext uri="{9D8B030D-6E8A-4147-A177-3AD203B41FA5}">
                      <a16:colId xmlns:a16="http://schemas.microsoft.com/office/drawing/2014/main" val="2981209216"/>
                    </a:ext>
                  </a:extLst>
                </a:gridCol>
                <a:gridCol w="1219200">
                  <a:extLst>
                    <a:ext uri="{9D8B030D-6E8A-4147-A177-3AD203B41FA5}">
                      <a16:colId xmlns:a16="http://schemas.microsoft.com/office/drawing/2014/main" val="276367903"/>
                    </a:ext>
                  </a:extLst>
                </a:gridCol>
                <a:gridCol w="228600">
                  <a:extLst>
                    <a:ext uri="{9D8B030D-6E8A-4147-A177-3AD203B41FA5}">
                      <a16:colId xmlns:a16="http://schemas.microsoft.com/office/drawing/2014/main" val="4211004199"/>
                    </a:ext>
                  </a:extLst>
                </a:gridCol>
              </a:tblGrid>
              <a:tr h="410523">
                <a:tc>
                  <a:txBody>
                    <a:bodyPr/>
                    <a:lstStyle/>
                    <a:p>
                      <a:pPr algn="ctr"/>
                      <a:r>
                        <a:rPr lang="en-US" b="1" dirty="0">
                          <a:solidFill>
                            <a:schemeClr val="tx1"/>
                          </a:solidFill>
                          <a:latin typeface="Consolas" panose="020B0609020204030204" pitchFamily="49" charset="0"/>
                        </a:rPr>
                        <a:t>return</a:t>
                      </a:r>
                    </a:p>
                  </a:txBody>
                  <a:tcPr anchor="ctr">
                    <a:lnB w="12700" cap="flat" cmpd="sng" algn="ctr">
                      <a:noFill/>
                      <a:prstDash val="solid"/>
                      <a:round/>
                      <a:headEnd type="none" w="med" len="med"/>
                      <a:tailEnd type="none" w="med" len="med"/>
                    </a:lnB>
                    <a:solidFill>
                      <a:schemeClr val="bg1"/>
                    </a:solidFill>
                  </a:tcPr>
                </a:tc>
                <a:tc>
                  <a:txBody>
                    <a:bodyPr/>
                    <a:lstStyle/>
                    <a:p>
                      <a:pPr algn="r"/>
                      <a:endParaRPr lang="en-US" b="1" dirty="0">
                        <a:solidFill>
                          <a:schemeClr val="tx1"/>
                        </a:solidFill>
                        <a:latin typeface="Consolas" panose="020B0609020204030204" pitchFamily="49" charset="0"/>
                      </a:endParaRPr>
                    </a:p>
                  </a:txBody>
                  <a:tcPr anchor="ctr">
                    <a:lnB w="38100" cmpd="sng">
                      <a:noFill/>
                    </a:lnB>
                    <a:solidFill>
                      <a:schemeClr val="bg1"/>
                    </a:solidFill>
                  </a:tcPr>
                </a:tc>
                <a:tc>
                  <a:txBody>
                    <a:bodyPr/>
                    <a:lstStyle/>
                    <a:p>
                      <a:pPr algn="ctr"/>
                      <a:r>
                        <a:rPr lang="en-US" b="1" dirty="0">
                          <a:solidFill>
                            <a:schemeClr val="tx1"/>
                          </a:solidFill>
                          <a:latin typeface="Consolas" panose="020B0609020204030204" pitchFamily="49" charset="0"/>
                        </a:rPr>
                        <a:t>m</a:t>
                      </a:r>
                    </a:p>
                  </a:txBody>
                  <a:tcPr anchor="ctr">
                    <a:lnB w="12700" cap="flat" cmpd="sng" algn="ctr">
                      <a:noFill/>
                      <a:prstDash val="solid"/>
                      <a:round/>
                      <a:headEnd type="none" w="med" len="med"/>
                      <a:tailEnd type="none" w="med" len="med"/>
                    </a:lnB>
                    <a:solidFill>
                      <a:schemeClr val="bg1"/>
                    </a:solidFill>
                  </a:tcPr>
                </a:tc>
                <a:tc>
                  <a:txBody>
                    <a:bodyPr/>
                    <a:lstStyle/>
                    <a:p>
                      <a:pPr algn="ctr"/>
                      <a:endParaRPr lang="en-US" b="1" dirty="0">
                        <a:solidFill>
                          <a:schemeClr val="tx1"/>
                        </a:solidFill>
                        <a:latin typeface="Consolas" panose="020B0609020204030204" pitchFamily="49" charset="0"/>
                      </a:endParaRPr>
                    </a:p>
                  </a:txBody>
                  <a:tcPr anchor="ctr">
                    <a:lnB w="12700" cap="flat" cmpd="sng" algn="ctr">
                      <a:noFill/>
                      <a:prstDash val="solid"/>
                      <a:round/>
                      <a:headEnd type="none" w="med" len="med"/>
                      <a:tailEnd type="none" w="med" len="med"/>
                    </a:lnB>
                    <a:solidFill>
                      <a:schemeClr val="bg1"/>
                    </a:solidFill>
                  </a:tcPr>
                </a:tc>
                <a:tc>
                  <a:txBody>
                    <a:bodyPr/>
                    <a:lstStyle/>
                    <a:p>
                      <a:pPr algn="ctr"/>
                      <a:r>
                        <a:rPr lang="en-US" b="1" dirty="0">
                          <a:solidFill>
                            <a:schemeClr val="tx1"/>
                          </a:solidFill>
                          <a:latin typeface="Consolas" panose="020B0609020204030204" pitchFamily="49" charset="0"/>
                        </a:rPr>
                        <a:t>n</a:t>
                      </a:r>
                    </a:p>
                  </a:txBody>
                  <a:tcPr anchor="ctr">
                    <a:lnB w="12700" cap="flat" cmpd="sng" algn="ctr">
                      <a:noFill/>
                      <a:prstDash val="solid"/>
                      <a:round/>
                      <a:headEnd type="none" w="med" len="med"/>
                      <a:tailEnd type="none" w="med" len="med"/>
                    </a:lnB>
                    <a:solidFill>
                      <a:schemeClr val="bg1"/>
                    </a:solidFill>
                  </a:tcPr>
                </a:tc>
                <a:tc>
                  <a:txBody>
                    <a:bodyPr/>
                    <a:lstStyle/>
                    <a:p>
                      <a:pPr algn="ctr"/>
                      <a:endParaRPr lang="en-US" b="1" dirty="0">
                        <a:latin typeface="Consolas" panose="020B0609020204030204" pitchFamily="49" charset="0"/>
                      </a:endParaRPr>
                    </a:p>
                  </a:txBody>
                  <a:tcPr anchor="ctr">
                    <a:lnB w="38100" cmpd="sng">
                      <a:noFill/>
                    </a:lnB>
                    <a:solidFill>
                      <a:schemeClr val="bg1"/>
                    </a:solidFill>
                  </a:tcPr>
                </a:tc>
                <a:extLst>
                  <a:ext uri="{0D108BD9-81ED-4DB2-BD59-A6C34878D82A}">
                    <a16:rowId xmlns:a16="http://schemas.microsoft.com/office/drawing/2014/main" val="240003809"/>
                  </a:ext>
                </a:extLst>
              </a:tr>
              <a:tr h="605807">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4881079"/>
                  </a:ext>
                </a:extLst>
              </a:tr>
              <a:tr h="605807">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0611493"/>
                  </a:ext>
                </a:extLst>
              </a:tr>
              <a:tr h="718416">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9777538"/>
                  </a:ext>
                </a:extLst>
              </a:tr>
              <a:tr h="718416">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92421"/>
                  </a:ext>
                </a:extLst>
              </a:tr>
              <a:tr h="718416">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818197"/>
                  </a:ext>
                </a:extLst>
              </a:tr>
              <a:tr h="718416">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154587"/>
                  </a:ext>
                </a:extLst>
              </a:tr>
            </a:tbl>
          </a:graphicData>
        </a:graphic>
      </p:graphicFrame>
      <p:sp>
        <p:nvSpPr>
          <p:cNvPr id="6" name="TextBox 5">
            <a:extLst>
              <a:ext uri="{FF2B5EF4-FFF2-40B4-BE49-F238E27FC236}">
                <a16:creationId xmlns:a16="http://schemas.microsoft.com/office/drawing/2014/main" id="{1EB3EDAA-F685-476B-B376-5BD763C80DB9}"/>
              </a:ext>
            </a:extLst>
          </p:cNvPr>
          <p:cNvSpPr txBox="1"/>
          <p:nvPr/>
        </p:nvSpPr>
        <p:spPr>
          <a:xfrm>
            <a:off x="5704109" y="1559646"/>
            <a:ext cx="2286000" cy="400110"/>
          </a:xfrm>
          <a:prstGeom prst="rect">
            <a:avLst/>
          </a:prstGeom>
          <a:noFill/>
        </p:spPr>
        <p:txBody>
          <a:bodyPr wrap="square" rtlCol="0">
            <a:spAutoFit/>
          </a:bodyPr>
          <a:lstStyle/>
          <a:p>
            <a:r>
              <a:rPr lang="en-US" sz="2000" b="1" dirty="0">
                <a:latin typeface="Consolas" panose="020B0609020204030204" pitchFamily="49" charset="0"/>
                <a:cs typeface="Consolas" panose="020B0609020204030204" pitchFamily="49" charset="0"/>
              </a:rPr>
              <a:t>x = </a:t>
            </a:r>
            <a:r>
              <a:rPr lang="en-US" sz="2000" b="1" dirty="0" err="1">
                <a:latin typeface="Consolas" panose="020B0609020204030204" pitchFamily="49" charset="0"/>
                <a:cs typeface="Consolas" panose="020B0609020204030204" pitchFamily="49" charset="0"/>
              </a:rPr>
              <a:t>gcd</a:t>
            </a:r>
            <a:r>
              <a:rPr lang="en-US" sz="2000" b="1" dirty="0">
                <a:latin typeface="Consolas" panose="020B0609020204030204" pitchFamily="49" charset="0"/>
                <a:cs typeface="Consolas" panose="020B0609020204030204" pitchFamily="49" charset="0"/>
              </a:rPr>
              <a:t>(30, 77)</a:t>
            </a:r>
          </a:p>
        </p:txBody>
      </p:sp>
    </p:spTree>
    <p:extLst>
      <p:ext uri="{BB962C8B-B14F-4D97-AF65-F5344CB8AC3E}">
        <p14:creationId xmlns:p14="http://schemas.microsoft.com/office/powerpoint/2010/main" val="32139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B6B69-B15F-4F30-AE30-18188F27B050}"/>
              </a:ext>
            </a:extLst>
          </p:cNvPr>
          <p:cNvPicPr>
            <a:picLocks noChangeAspect="1"/>
          </p:cNvPicPr>
          <p:nvPr/>
        </p:nvPicPr>
        <p:blipFill>
          <a:blip r:embed="rId3"/>
          <a:stretch>
            <a:fillRect/>
          </a:stretch>
        </p:blipFill>
        <p:spPr>
          <a:xfrm>
            <a:off x="673382" y="1296682"/>
            <a:ext cx="8255953" cy="5455404"/>
          </a:xfrm>
          <a:prstGeom prst="rect">
            <a:avLst/>
          </a:prstGeom>
        </p:spPr>
      </p:pic>
      <p:sp>
        <p:nvSpPr>
          <p:cNvPr id="2" name="Title 1"/>
          <p:cNvSpPr>
            <a:spLocks noGrp="1"/>
          </p:cNvSpPr>
          <p:nvPr>
            <p:ph type="title"/>
          </p:nvPr>
        </p:nvSpPr>
        <p:spPr/>
        <p:txBody>
          <a:bodyPr/>
          <a:lstStyle/>
          <a:p>
            <a:r>
              <a:rPr lang="en-US" dirty="0"/>
              <a:t>Attendance Quiz #21</a:t>
            </a:r>
          </a:p>
        </p:txBody>
      </p:sp>
      <p:sp>
        <p:nvSpPr>
          <p:cNvPr id="4" name="Footer Placeholder 3"/>
          <p:cNvSpPr>
            <a:spLocks noGrp="1"/>
          </p:cNvSpPr>
          <p:nvPr>
            <p:ph type="ftr" sz="quarter" idx="11"/>
          </p:nvPr>
        </p:nvSpPr>
        <p:spPr/>
        <p:txBody>
          <a:bodyPr/>
          <a:lstStyle/>
          <a:p>
            <a:pPr>
              <a:defRPr/>
            </a:pPr>
            <a:r>
              <a:rPr lang="en-US"/>
              <a:t>Recursion (22)</a:t>
            </a:r>
            <a:endParaRPr lang="en-US" dirty="0"/>
          </a:p>
        </p:txBody>
      </p:sp>
      <p:sp>
        <p:nvSpPr>
          <p:cNvPr id="5" name="Slide Number Placeholder 4"/>
          <p:cNvSpPr>
            <a:spLocks noGrp="1"/>
          </p:cNvSpPr>
          <p:nvPr>
            <p:ph type="sldNum" sz="quarter" idx="12"/>
          </p:nvPr>
        </p:nvSpPr>
        <p:spPr/>
        <p:txBody>
          <a:bodyPr/>
          <a:lstStyle/>
          <a:p>
            <a:pPr>
              <a:defRPr/>
            </a:pPr>
            <a:fld id="{F59D9B86-AB8B-404F-8D86-C97B35C4C67E}" type="slidenum">
              <a:rPr lang="en-US" smtClean="0"/>
              <a:pPr>
                <a:defRPr/>
              </a:pPr>
              <a:t>2</a:t>
            </a:fld>
            <a:endParaRPr lang="en-US" dirty="0"/>
          </a:p>
        </p:txBody>
      </p:sp>
    </p:spTree>
    <p:extLst>
      <p:ext uri="{BB962C8B-B14F-4D97-AF65-F5344CB8AC3E}">
        <p14:creationId xmlns:p14="http://schemas.microsoft.com/office/powerpoint/2010/main" val="108640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GCD Correct?</a:t>
            </a:r>
          </a:p>
        </p:txBody>
      </p:sp>
      <p:sp>
        <p:nvSpPr>
          <p:cNvPr id="3" name="Content Placeholder 2"/>
          <p:cNvSpPr>
            <a:spLocks noGrp="1"/>
          </p:cNvSpPr>
          <p:nvPr>
            <p:ph sz="quarter" idx="1"/>
          </p:nvPr>
        </p:nvSpPr>
        <p:spPr/>
        <p:txBody>
          <a:bodyPr/>
          <a:lstStyle/>
          <a:p>
            <a:r>
              <a:rPr lang="en-US" dirty="0"/>
              <a:t>How do we verify that our algorithm is correct?</a:t>
            </a:r>
          </a:p>
          <a:p>
            <a:r>
              <a:rPr lang="en-US" dirty="0"/>
              <a:t>Base case correct?</a:t>
            </a:r>
          </a:p>
          <a:p>
            <a:pPr lvl="1"/>
            <a:r>
              <a:rPr lang="en-US" dirty="0"/>
              <a:t>The base case is “n is a divisor of m”</a:t>
            </a:r>
          </a:p>
          <a:p>
            <a:pPr lvl="1"/>
            <a:r>
              <a:rPr lang="en-US" dirty="0"/>
              <a:t>The solution is n (n is the greatest common divisor), which is correct</a:t>
            </a:r>
          </a:p>
          <a:p>
            <a:r>
              <a:rPr lang="en-US" dirty="0"/>
              <a:t>Does recursion make progress to base case?</a:t>
            </a:r>
          </a:p>
          <a:p>
            <a:pPr lvl="1"/>
            <a:r>
              <a:rPr lang="en-US" dirty="0"/>
              <a:t>Both arguments in each recursive call are smaller than in the previous call and </a:t>
            </a:r>
          </a:p>
          <a:p>
            <a:pPr lvl="1"/>
            <a:r>
              <a:rPr lang="en-US" dirty="0"/>
              <a:t>The new second argument is always smaller than the new first argument (m % n must be less than n)</a:t>
            </a:r>
          </a:p>
          <a:p>
            <a:pPr lvl="1"/>
            <a:r>
              <a:rPr lang="en-US" dirty="0"/>
              <a:t>Eventually a divisor will be found or the second argument will become 1 (which is a base case because it divides every integer)</a:t>
            </a:r>
          </a:p>
          <a:p>
            <a:endParaRPr lang="en-US" dirty="0"/>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20</a:t>
            </a:fld>
            <a:endParaRPr lang="en-US" dirty="0"/>
          </a:p>
        </p:txBody>
      </p:sp>
    </p:spTree>
    <p:extLst>
      <p:ext uri="{BB962C8B-B14F-4D97-AF65-F5344CB8AC3E}">
        <p14:creationId xmlns:p14="http://schemas.microsoft.com/office/powerpoint/2010/main" val="343789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Recursion Downside</a:t>
            </a:r>
          </a:p>
        </p:txBody>
      </p:sp>
      <p:sp>
        <p:nvSpPr>
          <p:cNvPr id="3" name="Content Placeholder 2"/>
          <p:cNvSpPr>
            <a:spLocks noGrp="1"/>
          </p:cNvSpPr>
          <p:nvPr>
            <p:ph sz="quarter" idx="1"/>
          </p:nvPr>
        </p:nvSpPr>
        <p:spPr/>
        <p:txBody>
          <a:bodyPr/>
          <a:lstStyle/>
          <a:p>
            <a:r>
              <a:rPr lang="en-US" dirty="0"/>
              <a:t>Recursion downside</a:t>
            </a:r>
          </a:p>
          <a:p>
            <a:pPr lvl="1"/>
            <a:r>
              <a:rPr lang="en-US" dirty="0"/>
              <a:t>Base case never reached.</a:t>
            </a:r>
          </a:p>
          <a:p>
            <a:pPr lvl="2"/>
            <a:r>
              <a:rPr lang="en-US" dirty="0"/>
              <a:t>Factorial with a negative argument - throw an </a:t>
            </a:r>
            <a:r>
              <a:rPr lang="en-US" dirty="0" err="1"/>
              <a:t>invalid_argument</a:t>
            </a:r>
            <a:r>
              <a:rPr lang="en-US" dirty="0"/>
              <a:t> exception if n is negative.</a:t>
            </a:r>
          </a:p>
          <a:p>
            <a:pPr lvl="2"/>
            <a:r>
              <a:rPr lang="en-US" dirty="0"/>
              <a:t>You will eventually get a run-time error when there is no more memory available for your program to execute more function calls.</a:t>
            </a:r>
          </a:p>
          <a:p>
            <a:pPr lvl="1"/>
            <a:r>
              <a:rPr lang="en-US" dirty="0"/>
              <a:t>Error deep in recursion stack.</a:t>
            </a:r>
          </a:p>
          <a:p>
            <a:r>
              <a:rPr lang="en-US" dirty="0"/>
              <a:t>Recursion vs Iteration</a:t>
            </a:r>
          </a:p>
          <a:p>
            <a:pPr lvl="1"/>
            <a:r>
              <a:rPr lang="en-US" dirty="0"/>
              <a:t>There are similarities between recursion and iteration.</a:t>
            </a:r>
          </a:p>
          <a:p>
            <a:pPr lvl="2"/>
            <a:r>
              <a:rPr lang="en-US" dirty="0"/>
              <a:t>In iteration, a loop repetition condition determines whether to repeat the loop body or exit from the loop.</a:t>
            </a:r>
          </a:p>
          <a:p>
            <a:pPr lvl="2"/>
            <a:r>
              <a:rPr lang="en-US" dirty="0"/>
              <a:t>In recursion, the condition usually tests for a base case.</a:t>
            </a:r>
          </a:p>
          <a:p>
            <a:pPr lvl="1"/>
            <a:r>
              <a:rPr lang="en-US" dirty="0"/>
              <a:t>There is always an iterative solution to a problem that is solvable by recursion.</a:t>
            </a:r>
          </a:p>
          <a:p>
            <a:pPr lvl="2"/>
            <a:r>
              <a:rPr lang="en-US" dirty="0"/>
              <a:t>A recursive algorithm may be simpler than an iterative algorithm and thus easier to design, code, debug, and maintain.</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21</a:t>
            </a:fld>
            <a:endParaRPr lang="en-US" dirty="0"/>
          </a:p>
        </p:txBody>
      </p:sp>
    </p:spTree>
    <p:extLst>
      <p:ext uri="{BB962C8B-B14F-4D97-AF65-F5344CB8AC3E}">
        <p14:creationId xmlns:p14="http://schemas.microsoft.com/office/powerpoint/2010/main" val="165320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8EEC-3827-47A7-820F-F1B9ED6C30A2}"/>
              </a:ext>
            </a:extLst>
          </p:cNvPr>
          <p:cNvSpPr>
            <a:spLocks noGrp="1"/>
          </p:cNvSpPr>
          <p:nvPr>
            <p:ph type="title"/>
          </p:nvPr>
        </p:nvSpPr>
        <p:spPr/>
        <p:txBody>
          <a:bodyPr/>
          <a:lstStyle/>
          <a:p>
            <a:r>
              <a:rPr lang="en-US" dirty="0"/>
              <a:t>Recursive Thinking</a:t>
            </a:r>
          </a:p>
        </p:txBody>
      </p:sp>
      <p:sp>
        <p:nvSpPr>
          <p:cNvPr id="3" name="Content Placeholder 2">
            <a:extLst>
              <a:ext uri="{FF2B5EF4-FFF2-40B4-BE49-F238E27FC236}">
                <a16:creationId xmlns:a16="http://schemas.microsoft.com/office/drawing/2014/main" id="{9C6B6A9C-DA43-403C-834C-C04B53B034AE}"/>
              </a:ext>
            </a:extLst>
          </p:cNvPr>
          <p:cNvSpPr>
            <a:spLocks noGrp="1"/>
          </p:cNvSpPr>
          <p:nvPr>
            <p:ph sz="quarter" idx="1"/>
          </p:nvPr>
        </p:nvSpPr>
        <p:spPr/>
        <p:txBody>
          <a:bodyPr/>
          <a:lstStyle/>
          <a:p>
            <a:r>
              <a:rPr lang="en-US" dirty="0"/>
              <a:t>The concept of recursion and iteration is to execute a set of instructions repeatedly.</a:t>
            </a:r>
          </a:p>
          <a:p>
            <a:pPr lvl="1"/>
            <a:r>
              <a:rPr lang="en-US" sz="1600" dirty="0"/>
              <a:t>The difference is that with recursion the method being called is the same as the one making the call while iteration is when a loop is repeatedly executed until a certain condition is met.</a:t>
            </a:r>
          </a:p>
          <a:p>
            <a:pPr lvl="1"/>
            <a:r>
              <a:rPr lang="en-US" sz="1600" dirty="0"/>
              <a:t>Under the hood, both recursion and iteration depends on a condition so as to know when to stop but recursion is simply a process, always applied to a function.</a:t>
            </a:r>
          </a:p>
          <a:p>
            <a:r>
              <a:rPr lang="en-US" dirty="0"/>
              <a:t>Recursion is not intrinsically better or worse than loops—each has advantages and disadvantages.</a:t>
            </a:r>
          </a:p>
          <a:p>
            <a:pPr lvl="1"/>
            <a:r>
              <a:rPr lang="en-US" sz="1600" dirty="0"/>
              <a:t>Recursion and iteration are mutually translatable (in theory) and opinion-based.</a:t>
            </a:r>
          </a:p>
          <a:p>
            <a:pPr lvl="1"/>
            <a:r>
              <a:rPr lang="en-US" sz="1600" dirty="0"/>
              <a:t>Some tasks (like tree traversal) are better suited to recursion than others.</a:t>
            </a:r>
          </a:p>
          <a:p>
            <a:r>
              <a:rPr lang="en-US" dirty="0"/>
              <a:t>The implementation of the recursion may be simpler than the iterative solution, because it exploits a structural aspect of the problem in a way that the iterative approach cannot. </a:t>
            </a:r>
          </a:p>
          <a:p>
            <a:pPr lvl="1"/>
            <a:r>
              <a:rPr lang="en-US" sz="1600" dirty="0"/>
              <a:t>In a programming language that is not functional, an iterative approach is nearly always faster and more efficient than a recursive approach, so the reason to use recursion is clarity, not speed.</a:t>
            </a:r>
          </a:p>
        </p:txBody>
      </p:sp>
      <p:sp>
        <p:nvSpPr>
          <p:cNvPr id="4" name="Footer Placeholder 3">
            <a:extLst>
              <a:ext uri="{FF2B5EF4-FFF2-40B4-BE49-F238E27FC236}">
                <a16:creationId xmlns:a16="http://schemas.microsoft.com/office/drawing/2014/main" id="{0BD01A5D-BF4C-474D-8736-689107B0F90F}"/>
              </a:ext>
            </a:extLst>
          </p:cNvPr>
          <p:cNvSpPr>
            <a:spLocks noGrp="1"/>
          </p:cNvSpPr>
          <p:nvPr>
            <p:ph type="ftr" sz="quarter" idx="11"/>
          </p:nvPr>
        </p:nvSpPr>
        <p:spPr/>
        <p:txBody>
          <a:bodyPr/>
          <a:lstStyle/>
          <a:p>
            <a:r>
              <a:rPr lang="en-US"/>
              <a:t>Recursion (23)</a:t>
            </a:r>
            <a:endParaRPr lang="en-US" dirty="0"/>
          </a:p>
        </p:txBody>
      </p:sp>
      <p:sp>
        <p:nvSpPr>
          <p:cNvPr id="5" name="Slide Number Placeholder 4">
            <a:extLst>
              <a:ext uri="{FF2B5EF4-FFF2-40B4-BE49-F238E27FC236}">
                <a16:creationId xmlns:a16="http://schemas.microsoft.com/office/drawing/2014/main" id="{6471DCF4-F360-48EC-BF05-D7A6A62F50E2}"/>
              </a:ext>
            </a:extLst>
          </p:cNvPr>
          <p:cNvSpPr>
            <a:spLocks noGrp="1"/>
          </p:cNvSpPr>
          <p:nvPr>
            <p:ph type="sldNum" sz="quarter" idx="12"/>
          </p:nvPr>
        </p:nvSpPr>
        <p:spPr/>
        <p:txBody>
          <a:bodyPr/>
          <a:lstStyle/>
          <a:p>
            <a:fld id="{0D7B5496-982B-480A-8085-B08F2CA91C21}" type="slidenum">
              <a:rPr lang="en-US" smtClean="0"/>
              <a:pPr/>
              <a:t>22</a:t>
            </a:fld>
            <a:endParaRPr lang="en-US" dirty="0"/>
          </a:p>
        </p:txBody>
      </p:sp>
    </p:spTree>
    <p:extLst>
      <p:ext uri="{BB962C8B-B14F-4D97-AF65-F5344CB8AC3E}">
        <p14:creationId xmlns:p14="http://schemas.microsoft.com/office/powerpoint/2010/main" val="421152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C012A0-BADB-4868-ABBA-D893EC1F90DF}"/>
              </a:ext>
            </a:extLst>
          </p:cNvPr>
          <p:cNvGrpSpPr/>
          <p:nvPr/>
        </p:nvGrpSpPr>
        <p:grpSpPr>
          <a:xfrm>
            <a:off x="2541897" y="5415888"/>
            <a:ext cx="6571397" cy="518780"/>
            <a:chOff x="1627496" y="5415888"/>
            <a:chExt cx="6571397" cy="518780"/>
          </a:xfrm>
        </p:grpSpPr>
        <p:sp>
          <p:nvSpPr>
            <p:cNvPr id="9" name="Rectangle: Rounded Corners 8">
              <a:extLst>
                <a:ext uri="{FF2B5EF4-FFF2-40B4-BE49-F238E27FC236}">
                  <a16:creationId xmlns:a16="http://schemas.microsoft.com/office/drawing/2014/main" id="{13240241-7258-428C-84D0-A3F3AD515C7F}"/>
                </a:ext>
              </a:extLst>
            </p:cNvPr>
            <p:cNvSpPr/>
            <p:nvPr/>
          </p:nvSpPr>
          <p:spPr>
            <a:xfrm>
              <a:off x="5760493" y="5660408"/>
              <a:ext cx="2438400" cy="274260"/>
            </a:xfrm>
            <a:prstGeom prst="roundRect">
              <a:avLst/>
            </a:prstGeom>
            <a:solidFill>
              <a:srgbClr val="FFFF00">
                <a:alpha val="2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ACD3356-1654-4637-BE2D-4DE7FFC68636}"/>
                </a:ext>
              </a:extLst>
            </p:cNvPr>
            <p:cNvSpPr/>
            <p:nvPr/>
          </p:nvSpPr>
          <p:spPr>
            <a:xfrm>
              <a:off x="1627496" y="5415888"/>
              <a:ext cx="2438400" cy="312760"/>
            </a:xfrm>
            <a:prstGeom prst="roundRect">
              <a:avLst/>
            </a:prstGeom>
            <a:solidFill>
              <a:srgbClr val="FFFF00">
                <a:alpha val="2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ABA3BD2-CBAC-4107-A4FF-B2366C2A14EF}"/>
                </a:ext>
              </a:extLst>
            </p:cNvPr>
            <p:cNvCxnSpPr>
              <a:stCxn id="8" idx="3"/>
              <a:endCxn id="9" idx="1"/>
            </p:cNvCxnSpPr>
            <p:nvPr/>
          </p:nvCxnSpPr>
          <p:spPr>
            <a:xfrm>
              <a:off x="4065896" y="5572268"/>
              <a:ext cx="1694597" cy="2252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Tail Recursion</a:t>
            </a:r>
          </a:p>
        </p:txBody>
      </p:sp>
      <p:sp>
        <p:nvSpPr>
          <p:cNvPr id="3" name="Content Placeholder 2"/>
          <p:cNvSpPr>
            <a:spLocks noGrp="1"/>
          </p:cNvSpPr>
          <p:nvPr>
            <p:ph sz="quarter" idx="1"/>
          </p:nvPr>
        </p:nvSpPr>
        <p:spPr/>
        <p:txBody>
          <a:bodyPr/>
          <a:lstStyle/>
          <a:p>
            <a:r>
              <a:rPr lang="en-US" dirty="0"/>
              <a:t>Most of the recursive algorithms and functions so far are examples of tail recursion or last-line recursion.</a:t>
            </a:r>
          </a:p>
          <a:p>
            <a:pPr lvl="1"/>
            <a:r>
              <a:rPr lang="en-US" dirty="0"/>
              <a:t>In these algorithms, there is a single recursive call and it is the last line of the function, such as in the factorial function.</a:t>
            </a:r>
          </a:p>
          <a:p>
            <a:r>
              <a:rPr lang="en-US" dirty="0"/>
              <a:t>Straightforward process to turn a recursion function with a tail into an iterative solution:</a:t>
            </a:r>
          </a:p>
          <a:p>
            <a:endParaRPr lang="en-US" dirty="0"/>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23</a:t>
            </a:fld>
            <a:endParaRPr lang="en-US" dirty="0"/>
          </a:p>
        </p:txBody>
      </p:sp>
      <p:sp>
        <p:nvSpPr>
          <p:cNvPr id="6" name="TextBox 5"/>
          <p:cNvSpPr txBox="1"/>
          <p:nvPr/>
        </p:nvSpPr>
        <p:spPr>
          <a:xfrm>
            <a:off x="1447800" y="4419600"/>
            <a:ext cx="4114800" cy="1569660"/>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Recursive factorial function */</a:t>
            </a:r>
          </a:p>
          <a:p>
            <a:r>
              <a:rPr lang="en-US" sz="1600" b="1" dirty="0">
                <a:latin typeface="Consolas" panose="020B0609020204030204" pitchFamily="49" charset="0"/>
                <a:cs typeface="Consolas" panose="020B0609020204030204" pitchFamily="49" charset="0"/>
              </a:rPr>
              <a:t>int factorial(int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(n &lt;= 1) return 1;</a:t>
            </a:r>
          </a:p>
          <a:p>
            <a:r>
              <a:rPr lang="en-US" sz="1600" b="1" dirty="0">
                <a:latin typeface="Consolas" panose="020B0609020204030204" pitchFamily="49" charset="0"/>
                <a:cs typeface="Consolas" panose="020B0609020204030204" pitchFamily="49" charset="0"/>
              </a:rPr>
              <a:t>   return n * factorial(n – 1);</a:t>
            </a:r>
          </a:p>
          <a:p>
            <a:r>
              <a:rPr lang="en-US" sz="1600" b="1" dirty="0">
                <a:latin typeface="Consolas" panose="020B0609020204030204" pitchFamily="49" charset="0"/>
                <a:cs typeface="Consolas" panose="020B0609020204030204" pitchFamily="49" charset="0"/>
              </a:rPr>
              <a:t>}</a:t>
            </a:r>
          </a:p>
        </p:txBody>
      </p:sp>
      <p:sp>
        <p:nvSpPr>
          <p:cNvPr id="7" name="TextBox 6"/>
          <p:cNvSpPr txBox="1"/>
          <p:nvPr/>
        </p:nvSpPr>
        <p:spPr>
          <a:xfrm>
            <a:off x="5715000" y="4419601"/>
            <a:ext cx="4114800" cy="2062103"/>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Iterative factorial function */</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factorial_iter</a:t>
            </a:r>
            <a:r>
              <a:rPr lang="en-US" sz="1600" b="1" dirty="0">
                <a:latin typeface="Consolas" panose="020B0609020204030204" pitchFamily="49" charset="0"/>
                <a:cs typeface="Consolas" panose="020B0609020204030204" pitchFamily="49" charset="0"/>
              </a:rPr>
              <a:t>(int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int result = 1;</a:t>
            </a:r>
          </a:p>
          <a:p>
            <a:r>
              <a:rPr lang="en-US" sz="1600" b="1" dirty="0">
                <a:latin typeface="Consolas" panose="020B0609020204030204" pitchFamily="49" charset="0"/>
                <a:cs typeface="Consolas" panose="020B0609020204030204" pitchFamily="49" charset="0"/>
              </a:rPr>
              <a:t>   for (int k = 1; k &lt;= n; k++)</a:t>
            </a:r>
          </a:p>
          <a:p>
            <a:r>
              <a:rPr lang="en-US" sz="1600" b="1" dirty="0">
                <a:latin typeface="Consolas" panose="020B0609020204030204" pitchFamily="49" charset="0"/>
                <a:cs typeface="Consolas" panose="020B0609020204030204" pitchFamily="49" charset="0"/>
              </a:rPr>
              <a:t>	 result = result * k;</a:t>
            </a:r>
          </a:p>
          <a:p>
            <a:r>
              <a:rPr lang="en-US" sz="1600" b="1" dirty="0">
                <a:latin typeface="Consolas" panose="020B0609020204030204" pitchFamily="49" charset="0"/>
                <a:cs typeface="Consolas" panose="020B0609020204030204" pitchFamily="49" charset="0"/>
              </a:rPr>
              <a:t>   return result;</a:t>
            </a:r>
          </a:p>
          <a:p>
            <a:r>
              <a:rPr lang="en-US" sz="1600" b="1" dirty="0">
                <a:latin typeface="Consolas" panose="020B0609020204030204" pitchFamily="49" charset="0"/>
                <a:cs typeface="Consolas" panose="020B0609020204030204" pitchFamily="49" charset="0"/>
              </a:rPr>
              <a:t>}</a:t>
            </a:r>
          </a:p>
        </p:txBody>
      </p:sp>
      <p:grpSp>
        <p:nvGrpSpPr>
          <p:cNvPr id="13" name="Group 12">
            <a:extLst>
              <a:ext uri="{FF2B5EF4-FFF2-40B4-BE49-F238E27FC236}">
                <a16:creationId xmlns:a16="http://schemas.microsoft.com/office/drawing/2014/main" id="{FFAC911E-22A0-4C0D-9D98-DAA2E0A208FC}"/>
              </a:ext>
            </a:extLst>
          </p:cNvPr>
          <p:cNvGrpSpPr/>
          <p:nvPr/>
        </p:nvGrpSpPr>
        <p:grpSpPr>
          <a:xfrm>
            <a:off x="2133600" y="5181600"/>
            <a:ext cx="6571396" cy="547048"/>
            <a:chOff x="1627496" y="5415888"/>
            <a:chExt cx="6571396" cy="547048"/>
          </a:xfrm>
        </p:grpSpPr>
        <p:cxnSp>
          <p:nvCxnSpPr>
            <p:cNvPr id="16" name="Straight Arrow Connector 15">
              <a:extLst>
                <a:ext uri="{FF2B5EF4-FFF2-40B4-BE49-F238E27FC236}">
                  <a16:creationId xmlns:a16="http://schemas.microsoft.com/office/drawing/2014/main" id="{CC3671BC-B02B-47A5-8319-48817B8E730A}"/>
                </a:ext>
              </a:extLst>
            </p:cNvPr>
            <p:cNvCxnSpPr>
              <a:cxnSpLocks/>
              <a:stCxn id="15" idx="3"/>
              <a:endCxn id="14" idx="1"/>
            </p:cNvCxnSpPr>
            <p:nvPr/>
          </p:nvCxnSpPr>
          <p:spPr>
            <a:xfrm>
              <a:off x="2694296" y="5572268"/>
              <a:ext cx="4648200" cy="2394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73CAF8D-13B9-412D-9C01-9D308757779F}"/>
                </a:ext>
              </a:extLst>
            </p:cNvPr>
            <p:cNvSpPr/>
            <p:nvPr/>
          </p:nvSpPr>
          <p:spPr>
            <a:xfrm>
              <a:off x="7342496" y="5660408"/>
              <a:ext cx="856396" cy="302528"/>
            </a:xfrm>
            <a:prstGeom prst="roundRect">
              <a:avLst/>
            </a:prstGeom>
            <a:solidFill>
              <a:srgbClr val="FFFF00">
                <a:alpha val="2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DD967E8-9C9E-4588-B4AC-602717CF6A6A}"/>
                </a:ext>
              </a:extLst>
            </p:cNvPr>
            <p:cNvSpPr/>
            <p:nvPr/>
          </p:nvSpPr>
          <p:spPr>
            <a:xfrm>
              <a:off x="1627496" y="5415888"/>
              <a:ext cx="1066800" cy="312760"/>
            </a:xfrm>
            <a:prstGeom prst="roundRect">
              <a:avLst/>
            </a:prstGeom>
            <a:solidFill>
              <a:srgbClr val="FFFF00">
                <a:alpha val="2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444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81845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530F-EE0F-4B44-9195-B675C6B100B9}"/>
              </a:ext>
            </a:extLst>
          </p:cNvPr>
          <p:cNvSpPr>
            <a:spLocks noGrp="1"/>
          </p:cNvSpPr>
          <p:nvPr>
            <p:ph type="title"/>
          </p:nvPr>
        </p:nvSpPr>
        <p:spPr/>
        <p:txBody>
          <a:bodyPr/>
          <a:lstStyle/>
          <a:p>
            <a:r>
              <a:rPr lang="en-US" dirty="0"/>
              <a:t>Tip #22: = default;    </a:t>
            </a:r>
            <a:r>
              <a:rPr lang="en-US" sz="2800" dirty="0"/>
              <a:t>or</a:t>
            </a:r>
            <a:r>
              <a:rPr lang="en-US" dirty="0"/>
              <a:t>    { }</a:t>
            </a:r>
          </a:p>
        </p:txBody>
      </p:sp>
      <p:sp>
        <p:nvSpPr>
          <p:cNvPr id="3" name="Footer Placeholder 2">
            <a:extLst>
              <a:ext uri="{FF2B5EF4-FFF2-40B4-BE49-F238E27FC236}">
                <a16:creationId xmlns:a16="http://schemas.microsoft.com/office/drawing/2014/main" id="{D4F8E046-7AE2-4378-A2B1-35A0A6F89F19}"/>
              </a:ext>
            </a:extLst>
          </p:cNvPr>
          <p:cNvSpPr>
            <a:spLocks noGrp="1"/>
          </p:cNvSpPr>
          <p:nvPr>
            <p:ph type="ftr" sz="quarter" idx="11"/>
          </p:nvPr>
        </p:nvSpPr>
        <p:spPr/>
        <p:txBody>
          <a:bodyPr/>
          <a:lstStyle/>
          <a:p>
            <a:pPr>
              <a:defRPr/>
            </a:pPr>
            <a:r>
              <a:rPr lang="en-US"/>
              <a:t>Recursion (22)</a:t>
            </a:r>
            <a:endParaRPr lang="en-US" dirty="0"/>
          </a:p>
        </p:txBody>
      </p:sp>
      <p:sp>
        <p:nvSpPr>
          <p:cNvPr id="4" name="Slide Number Placeholder 3">
            <a:extLst>
              <a:ext uri="{FF2B5EF4-FFF2-40B4-BE49-F238E27FC236}">
                <a16:creationId xmlns:a16="http://schemas.microsoft.com/office/drawing/2014/main" id="{D09FCCB9-3555-4D19-B6C8-39953D707F75}"/>
              </a:ext>
            </a:extLst>
          </p:cNvPr>
          <p:cNvSpPr>
            <a:spLocks noGrp="1"/>
          </p:cNvSpPr>
          <p:nvPr>
            <p:ph type="sldNum" sz="quarter" idx="12"/>
          </p:nvPr>
        </p:nvSpPr>
        <p:spPr/>
        <p:txBody>
          <a:bodyPr/>
          <a:lstStyle/>
          <a:p>
            <a:pPr>
              <a:defRPr/>
            </a:pPr>
            <a:fld id="{F59D9B86-AB8B-404F-8D86-C97B35C4C67E}" type="slidenum">
              <a:rPr lang="en-US" smtClean="0"/>
              <a:pPr>
                <a:defRPr/>
              </a:pPr>
              <a:t>3</a:t>
            </a:fld>
            <a:endParaRPr lang="en-US" dirty="0"/>
          </a:p>
        </p:txBody>
      </p:sp>
      <p:sp>
        <p:nvSpPr>
          <p:cNvPr id="5" name="TextBox 4">
            <a:extLst>
              <a:ext uri="{FF2B5EF4-FFF2-40B4-BE49-F238E27FC236}">
                <a16:creationId xmlns:a16="http://schemas.microsoft.com/office/drawing/2014/main" id="{38B72294-8807-4D14-931E-59AB5859B087}"/>
              </a:ext>
            </a:extLst>
          </p:cNvPr>
          <p:cNvSpPr txBox="1"/>
          <p:nvPr/>
        </p:nvSpPr>
        <p:spPr>
          <a:xfrm>
            <a:off x="417236" y="1540091"/>
            <a:ext cx="5904089" cy="5093702"/>
          </a:xfrm>
          <a:prstGeom prst="rect">
            <a:avLst/>
          </a:prstGeom>
          <a:noFill/>
        </p:spPr>
        <p:txBody>
          <a:bodyPr wrap="square" rtlCol="0">
            <a:spAutoFit/>
          </a:bodyPr>
          <a:lstStyle/>
          <a:p>
            <a:r>
              <a:rPr lang="en-US" sz="1300" b="1" dirty="0">
                <a:latin typeface="Consolas" panose="020B0609020204030204" pitchFamily="49" charset="0"/>
              </a:rPr>
              <a:t>#include &lt;iostream&gt;</a:t>
            </a:r>
          </a:p>
          <a:p>
            <a:r>
              <a:rPr lang="en-US" sz="1300" b="1" dirty="0">
                <a:latin typeface="Consolas" panose="020B0609020204030204" pitchFamily="49" charset="0"/>
              </a:rPr>
              <a:t>using namespace std;</a:t>
            </a:r>
          </a:p>
          <a:p>
            <a:endParaRPr lang="en-US" sz="1300" b="1" dirty="0">
              <a:latin typeface="Consolas" panose="020B0609020204030204" pitchFamily="49" charset="0"/>
            </a:endParaRPr>
          </a:p>
          <a:p>
            <a:r>
              <a:rPr lang="en-US" sz="1300" b="1" dirty="0">
                <a:latin typeface="Consolas" panose="020B0609020204030204" pitchFamily="49" charset="0"/>
              </a:rPr>
              <a:t>class A</a:t>
            </a:r>
          </a:p>
          <a:p>
            <a:r>
              <a:rPr lang="en-US" sz="1300" b="1" dirty="0">
                <a:latin typeface="Consolas" panose="020B0609020204030204" pitchFamily="49" charset="0"/>
              </a:rPr>
              <a:t>{</a:t>
            </a:r>
          </a:p>
          <a:p>
            <a:r>
              <a:rPr lang="en-US" sz="1300" b="1" dirty="0">
                <a:latin typeface="Consolas" panose="020B0609020204030204" pitchFamily="49" charset="0"/>
              </a:rPr>
              <a:t>public:</a:t>
            </a:r>
          </a:p>
          <a:p>
            <a:r>
              <a:rPr lang="en-US" sz="1300" b="1" dirty="0">
                <a:latin typeface="Consolas" panose="020B0609020204030204" pitchFamily="49" charset="0"/>
              </a:rPr>
              <a:t>   A() {}</a:t>
            </a:r>
          </a:p>
          <a:p>
            <a:r>
              <a:rPr lang="en-US" sz="1300" b="1" dirty="0">
                <a:latin typeface="Consolas" panose="020B0609020204030204" pitchFamily="49" charset="0"/>
              </a:rPr>
              <a:t>   int i;</a:t>
            </a:r>
          </a:p>
          <a:p>
            <a:r>
              <a:rPr lang="en-US" sz="1300" b="1" dirty="0">
                <a:latin typeface="Consolas" panose="020B0609020204030204" pitchFamily="49" charset="0"/>
              </a:rPr>
              <a:t>};</a:t>
            </a:r>
          </a:p>
          <a:p>
            <a:endParaRPr lang="en-US" sz="1300" b="1" dirty="0">
              <a:latin typeface="Consolas" panose="020B0609020204030204" pitchFamily="49" charset="0"/>
            </a:endParaRPr>
          </a:p>
          <a:p>
            <a:r>
              <a:rPr lang="en-US" sz="1300" b="1" dirty="0">
                <a:latin typeface="Consolas" panose="020B0609020204030204" pitchFamily="49" charset="0"/>
              </a:rPr>
              <a:t>class B</a:t>
            </a:r>
          </a:p>
          <a:p>
            <a:r>
              <a:rPr lang="en-US" sz="1300" b="1" dirty="0">
                <a:latin typeface="Consolas" panose="020B0609020204030204" pitchFamily="49" charset="0"/>
              </a:rPr>
              <a:t>{</a:t>
            </a:r>
          </a:p>
          <a:p>
            <a:r>
              <a:rPr lang="en-US" sz="1300" b="1" dirty="0">
                <a:latin typeface="Consolas" panose="020B0609020204030204" pitchFamily="49" charset="0"/>
              </a:rPr>
              <a:t>public:</a:t>
            </a:r>
          </a:p>
          <a:p>
            <a:r>
              <a:rPr lang="en-US" sz="1300" b="1" dirty="0">
                <a:latin typeface="Consolas" panose="020B0609020204030204" pitchFamily="49" charset="0"/>
              </a:rPr>
              <a:t>   B() = default;</a:t>
            </a:r>
          </a:p>
          <a:p>
            <a:r>
              <a:rPr lang="en-US" sz="1300" b="1" dirty="0">
                <a:latin typeface="Consolas" panose="020B0609020204030204" pitchFamily="49" charset="0"/>
              </a:rPr>
              <a:t>   int i;</a:t>
            </a:r>
          </a:p>
          <a:p>
            <a:r>
              <a:rPr lang="en-US" sz="1300" b="1" dirty="0">
                <a:latin typeface="Consolas" panose="020B0609020204030204" pitchFamily="49" charset="0"/>
              </a:rPr>
              <a:t>};</a:t>
            </a:r>
          </a:p>
          <a:p>
            <a:endParaRPr lang="en-US" sz="1300" b="1" dirty="0">
              <a:latin typeface="Consolas" panose="020B0609020204030204" pitchFamily="49" charset="0"/>
            </a:endParaRPr>
          </a:p>
          <a:p>
            <a:r>
              <a:rPr lang="en-US" sz="1300" b="1" dirty="0">
                <a:latin typeface="Consolas" panose="020B0609020204030204" pitchFamily="49" charset="0"/>
              </a:rPr>
              <a:t>int main()</a:t>
            </a:r>
          </a:p>
          <a:p>
            <a:r>
              <a:rPr lang="en-US" sz="1300" b="1" dirty="0">
                <a:latin typeface="Consolas" panose="020B0609020204030204" pitchFamily="49" charset="0"/>
              </a:rPr>
              <a:t>{</a:t>
            </a:r>
          </a:p>
          <a:p>
            <a:r>
              <a:rPr lang="en-US" sz="1300" b="1" dirty="0">
                <a:latin typeface="Consolas" panose="020B0609020204030204" pitchFamily="49" charset="0"/>
              </a:rPr>
              <a:t>   A </a:t>
            </a:r>
            <a:r>
              <a:rPr lang="en-US" sz="1300" b="1" dirty="0" err="1">
                <a:latin typeface="Consolas" panose="020B0609020204030204" pitchFamily="49" charset="0"/>
              </a:rPr>
              <a:t>a</a:t>
            </a:r>
            <a:r>
              <a:rPr lang="en-US" sz="1300" b="1" dirty="0">
                <a:latin typeface="Consolas" panose="020B0609020204030204" pitchFamily="49" charset="0"/>
              </a:rPr>
              <a:t> = A();</a:t>
            </a:r>
          </a:p>
          <a:p>
            <a:r>
              <a:rPr lang="en-US" sz="1300" b="1" dirty="0">
                <a:latin typeface="Consolas" panose="020B0609020204030204" pitchFamily="49" charset="0"/>
              </a:rPr>
              <a:t>   B </a:t>
            </a:r>
            <a:r>
              <a:rPr lang="en-US" sz="1300" b="1" dirty="0" err="1">
                <a:latin typeface="Consolas" panose="020B0609020204030204" pitchFamily="49" charset="0"/>
              </a:rPr>
              <a:t>b</a:t>
            </a:r>
            <a:r>
              <a:rPr lang="en-US" sz="1300" b="1" dirty="0">
                <a:latin typeface="Consolas" panose="020B0609020204030204" pitchFamily="49" charset="0"/>
              </a:rPr>
              <a:t> = B();</a:t>
            </a:r>
          </a:p>
          <a:p>
            <a:r>
              <a:rPr lang="en-US" sz="1300" b="1" dirty="0">
                <a:latin typeface="Consolas" panose="020B0609020204030204" pitchFamily="49" charset="0"/>
              </a:rPr>
              <a:t>   cout&lt;&lt; endl &lt;&lt; "user-defined: " &lt;&lt; </a:t>
            </a:r>
            <a:r>
              <a:rPr lang="en-US" sz="1300" b="1" dirty="0" err="1">
                <a:latin typeface="Consolas" panose="020B0609020204030204" pitchFamily="49" charset="0"/>
              </a:rPr>
              <a:t>a.i</a:t>
            </a:r>
            <a:r>
              <a:rPr lang="en-US" sz="1300" b="1" dirty="0">
                <a:latin typeface="Consolas" panose="020B0609020204030204" pitchFamily="49" charset="0"/>
              </a:rPr>
              <a:t>;</a:t>
            </a:r>
          </a:p>
          <a:p>
            <a:r>
              <a:rPr lang="en-US" sz="1300" b="1" dirty="0">
                <a:latin typeface="Consolas" panose="020B0609020204030204" pitchFamily="49" charset="0"/>
              </a:rPr>
              <a:t>   cout &lt;&lt; endl &lt;&lt; "default: " &lt;&lt; </a:t>
            </a:r>
            <a:r>
              <a:rPr lang="en-US" sz="1300" b="1" dirty="0" err="1">
                <a:latin typeface="Consolas" panose="020B0609020204030204" pitchFamily="49" charset="0"/>
              </a:rPr>
              <a:t>b.i</a:t>
            </a:r>
            <a:r>
              <a:rPr lang="en-US" sz="1300" b="1" dirty="0">
                <a:latin typeface="Consolas" panose="020B0609020204030204" pitchFamily="49" charset="0"/>
              </a:rPr>
              <a:t>;</a:t>
            </a:r>
          </a:p>
          <a:p>
            <a:r>
              <a:rPr lang="en-US" sz="1300" b="1" dirty="0">
                <a:latin typeface="Consolas" panose="020B0609020204030204" pitchFamily="49" charset="0"/>
              </a:rPr>
              <a:t>   return 0;</a:t>
            </a:r>
          </a:p>
          <a:p>
            <a:r>
              <a:rPr lang="en-US" sz="1300" b="1" dirty="0">
                <a:latin typeface="Consolas" panose="020B0609020204030204" pitchFamily="49" charset="0"/>
              </a:rPr>
              <a:t>}</a:t>
            </a:r>
          </a:p>
        </p:txBody>
      </p:sp>
      <p:sp>
        <p:nvSpPr>
          <p:cNvPr id="7" name="TextBox 6">
            <a:extLst>
              <a:ext uri="{FF2B5EF4-FFF2-40B4-BE49-F238E27FC236}">
                <a16:creationId xmlns:a16="http://schemas.microsoft.com/office/drawing/2014/main" id="{B8EDE25D-C440-4C18-8C88-D9C5EB946936}"/>
              </a:ext>
            </a:extLst>
          </p:cNvPr>
          <p:cNvSpPr txBox="1"/>
          <p:nvPr/>
        </p:nvSpPr>
        <p:spPr>
          <a:xfrm>
            <a:off x="4389120" y="1430363"/>
            <a:ext cx="6231256" cy="646331"/>
          </a:xfrm>
          <a:prstGeom prst="rect">
            <a:avLst/>
          </a:prstGeom>
          <a:noFill/>
        </p:spPr>
        <p:txBody>
          <a:bodyPr wrap="square" rtlCol="0">
            <a:spAutoFit/>
          </a:bodyPr>
          <a:lstStyle/>
          <a:p>
            <a:pPr>
              <a:spcBef>
                <a:spcPts val="600"/>
              </a:spcBef>
            </a:pPr>
            <a:r>
              <a:rPr lang="en-US" dirty="0"/>
              <a:t>The class B constructor defined with B() = default; is considered </a:t>
            </a:r>
            <a:r>
              <a:rPr lang="en-US" dirty="0">
                <a:solidFill>
                  <a:srgbClr val="FF0000"/>
                </a:solidFill>
              </a:rPr>
              <a:t>not-user defined</a:t>
            </a:r>
            <a:r>
              <a:rPr lang="en-US" dirty="0"/>
              <a:t>.</a:t>
            </a:r>
          </a:p>
        </p:txBody>
      </p:sp>
      <p:sp>
        <p:nvSpPr>
          <p:cNvPr id="8" name="TextBox 7">
            <a:extLst>
              <a:ext uri="{FF2B5EF4-FFF2-40B4-BE49-F238E27FC236}">
                <a16:creationId xmlns:a16="http://schemas.microsoft.com/office/drawing/2014/main" id="{4A6F7034-D379-45F2-8B47-095042BF78DC}"/>
              </a:ext>
            </a:extLst>
          </p:cNvPr>
          <p:cNvSpPr txBox="1"/>
          <p:nvPr/>
        </p:nvSpPr>
        <p:spPr>
          <a:xfrm>
            <a:off x="4498847" y="4473768"/>
            <a:ext cx="5769977" cy="2246769"/>
          </a:xfrm>
          <a:prstGeom prst="rect">
            <a:avLst/>
          </a:prstGeom>
          <a:noFill/>
        </p:spPr>
        <p:txBody>
          <a:bodyPr wrap="square">
            <a:spAutoFit/>
          </a:bodyPr>
          <a:lstStyle/>
          <a:p>
            <a:pPr marL="182880" lvl="1">
              <a:spcBef>
                <a:spcPts val="600"/>
              </a:spcBef>
            </a:pPr>
            <a:r>
              <a:rPr lang="en-US" sz="1200" dirty="0"/>
              <a:t>To value-initialize an object of type T means:</a:t>
            </a:r>
          </a:p>
          <a:p>
            <a:pPr marL="182880" lvl="1">
              <a:spcBef>
                <a:spcPts val="600"/>
              </a:spcBef>
            </a:pPr>
            <a:r>
              <a:rPr lang="en-US" sz="1200" dirty="0"/>
              <a:t>— if T is a (possibly cv-qualified) class type (Clause 9) </a:t>
            </a:r>
            <a:r>
              <a:rPr lang="en-US" sz="1200" dirty="0">
                <a:solidFill>
                  <a:srgbClr val="FF0000"/>
                </a:solidFill>
              </a:rPr>
              <a:t>with a user-provided constructor (12.1), then the default constructor for T is called </a:t>
            </a:r>
            <a:r>
              <a:rPr lang="en-US" sz="1200" dirty="0"/>
              <a:t>(and the initialization is ill-formed if T has no accessible default constructor);</a:t>
            </a:r>
          </a:p>
          <a:p>
            <a:pPr marL="182880" lvl="1">
              <a:spcBef>
                <a:spcPts val="600"/>
              </a:spcBef>
            </a:pPr>
            <a:r>
              <a:rPr lang="en-US" sz="1200" dirty="0"/>
              <a:t>— if T is a (possibly cv-qualified) non-union class type </a:t>
            </a:r>
            <a:r>
              <a:rPr lang="en-US" sz="1200" dirty="0">
                <a:solidFill>
                  <a:srgbClr val="FF0000"/>
                </a:solidFill>
              </a:rPr>
              <a:t>without a user-provided constructor, then the object is zero-initialized</a:t>
            </a:r>
            <a:r>
              <a:rPr lang="en-US" sz="1200" dirty="0"/>
              <a:t> and, if T’s implicitly-declared default constructor is non-trivial, that constructor is called.</a:t>
            </a:r>
          </a:p>
          <a:p>
            <a:pPr marL="182880" lvl="1">
              <a:spcBef>
                <a:spcPts val="600"/>
              </a:spcBef>
            </a:pPr>
            <a:r>
              <a:rPr lang="en-US" sz="1200" dirty="0"/>
              <a:t>— if T is an array type, then each element is value-initialized; — otherwise, the object is zero-initialized.</a:t>
            </a:r>
          </a:p>
          <a:p>
            <a:pPr marL="182880" lvl="1" algn="r">
              <a:spcBef>
                <a:spcPts val="600"/>
              </a:spcBef>
            </a:pPr>
            <a:r>
              <a:rPr lang="en-US" sz="1200" dirty="0"/>
              <a:t>C++ Standard n3337 § 8.5/7.</a:t>
            </a:r>
          </a:p>
        </p:txBody>
      </p:sp>
      <p:pic>
        <p:nvPicPr>
          <p:cNvPr id="10" name="Picture 9">
            <a:extLst>
              <a:ext uri="{FF2B5EF4-FFF2-40B4-BE49-F238E27FC236}">
                <a16:creationId xmlns:a16="http://schemas.microsoft.com/office/drawing/2014/main" id="{3AEB2DCA-10A6-4186-9856-9CAD93C056D9}"/>
              </a:ext>
            </a:extLst>
          </p:cNvPr>
          <p:cNvPicPr>
            <a:picLocks noChangeAspect="1"/>
          </p:cNvPicPr>
          <p:nvPr/>
        </p:nvPicPr>
        <p:blipFill>
          <a:blip r:embed="rId2"/>
          <a:stretch>
            <a:fillRect/>
          </a:stretch>
        </p:blipFill>
        <p:spPr>
          <a:xfrm>
            <a:off x="4706112" y="5317909"/>
            <a:ext cx="4669536" cy="1061415"/>
          </a:xfrm>
          <a:prstGeom prst="rect">
            <a:avLst/>
          </a:prstGeom>
        </p:spPr>
      </p:pic>
      <p:sp>
        <p:nvSpPr>
          <p:cNvPr id="9" name="TextBox 8">
            <a:extLst>
              <a:ext uri="{FF2B5EF4-FFF2-40B4-BE49-F238E27FC236}">
                <a16:creationId xmlns:a16="http://schemas.microsoft.com/office/drawing/2014/main" id="{A30E334F-7A12-40AA-8205-A4A304EBB24A}"/>
              </a:ext>
            </a:extLst>
          </p:cNvPr>
          <p:cNvSpPr txBox="1"/>
          <p:nvPr/>
        </p:nvSpPr>
        <p:spPr>
          <a:xfrm>
            <a:off x="4383474" y="2056897"/>
            <a:ext cx="6231256" cy="1631216"/>
          </a:xfrm>
          <a:prstGeom prst="rect">
            <a:avLst/>
          </a:prstGeom>
          <a:noFill/>
        </p:spPr>
        <p:txBody>
          <a:bodyPr wrap="square" rtlCol="0">
            <a:spAutoFit/>
          </a:bodyPr>
          <a:lstStyle/>
          <a:p>
            <a:pPr>
              <a:spcBef>
                <a:spcPts val="600"/>
              </a:spcBef>
            </a:pPr>
            <a:r>
              <a:rPr lang="en-US" dirty="0"/>
              <a:t>This means the value-initialization</a:t>
            </a:r>
          </a:p>
          <a:p>
            <a:pPr>
              <a:spcBef>
                <a:spcPts val="600"/>
              </a:spcBef>
            </a:pPr>
            <a:r>
              <a:rPr lang="en-US" dirty="0"/>
              <a:t>	B </a:t>
            </a:r>
            <a:r>
              <a:rPr lang="en-US" dirty="0" err="1"/>
              <a:t>b</a:t>
            </a:r>
            <a:r>
              <a:rPr lang="en-US" dirty="0"/>
              <a:t> = B();      // () triggers value-initialization</a:t>
            </a:r>
          </a:p>
          <a:p>
            <a:pPr>
              <a:spcBef>
                <a:spcPts val="600"/>
              </a:spcBef>
            </a:pPr>
            <a:r>
              <a:rPr lang="en-US" dirty="0"/>
              <a:t>is a special kind of initialization that doesn't use a normal constructor but results in a zero-initialization for built-in types.</a:t>
            </a:r>
          </a:p>
        </p:txBody>
      </p:sp>
      <p:sp>
        <p:nvSpPr>
          <p:cNvPr id="11" name="TextBox 10">
            <a:extLst>
              <a:ext uri="{FF2B5EF4-FFF2-40B4-BE49-F238E27FC236}">
                <a16:creationId xmlns:a16="http://schemas.microsoft.com/office/drawing/2014/main" id="{5D10F101-1975-4172-8393-C01460EDF413}"/>
              </a:ext>
            </a:extLst>
          </p:cNvPr>
          <p:cNvSpPr txBox="1"/>
          <p:nvPr/>
        </p:nvSpPr>
        <p:spPr>
          <a:xfrm>
            <a:off x="4377828" y="3642987"/>
            <a:ext cx="6231256" cy="646331"/>
          </a:xfrm>
          <a:prstGeom prst="rect">
            <a:avLst/>
          </a:prstGeom>
          <a:noFill/>
        </p:spPr>
        <p:txBody>
          <a:bodyPr wrap="square" rtlCol="0">
            <a:spAutoFit/>
          </a:bodyPr>
          <a:lstStyle/>
          <a:p>
            <a:pPr>
              <a:spcBef>
                <a:spcPts val="600"/>
              </a:spcBef>
            </a:pPr>
            <a:r>
              <a:rPr lang="en-US" dirty="0"/>
              <a:t>The class A constructor defined by A() {} is considered </a:t>
            </a:r>
            <a:r>
              <a:rPr lang="en-US" dirty="0">
                <a:solidFill>
                  <a:srgbClr val="FF0000"/>
                </a:solidFill>
              </a:rPr>
              <a:t>user defined</a:t>
            </a:r>
            <a:r>
              <a:rPr lang="en-US" dirty="0"/>
              <a:t> and no compiler generated constructor is called.</a:t>
            </a:r>
          </a:p>
        </p:txBody>
      </p:sp>
      <p:cxnSp>
        <p:nvCxnSpPr>
          <p:cNvPr id="12" name="Straight Arrow Connector 11">
            <a:extLst>
              <a:ext uri="{FF2B5EF4-FFF2-40B4-BE49-F238E27FC236}">
                <a16:creationId xmlns:a16="http://schemas.microsoft.com/office/drawing/2014/main" id="{6696C3F4-0820-45B7-B884-700C9101A1BA}"/>
              </a:ext>
            </a:extLst>
          </p:cNvPr>
          <p:cNvCxnSpPr/>
          <p:nvPr/>
        </p:nvCxnSpPr>
        <p:spPr>
          <a:xfrm flipH="1">
            <a:off x="2077156" y="1753528"/>
            <a:ext cx="2300672" cy="244593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362EE5-A22A-4A84-AF84-61B6C44935BD}"/>
              </a:ext>
            </a:extLst>
          </p:cNvPr>
          <p:cNvCxnSpPr>
            <a:cxnSpLocks/>
          </p:cNvCxnSpPr>
          <p:nvPr/>
        </p:nvCxnSpPr>
        <p:spPr>
          <a:xfrm flipH="1" flipV="1">
            <a:off x="1444524" y="2872505"/>
            <a:ext cx="2829672" cy="103120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4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Chapter 7</a:t>
            </a:r>
            <a:br>
              <a:rPr lang="en-US" dirty="0">
                <a:solidFill>
                  <a:schemeClr val="tx1"/>
                </a:solidFill>
              </a:rPr>
            </a:br>
            <a:r>
              <a:rPr lang="en-US" dirty="0">
                <a:solidFill>
                  <a:schemeClr val="tx1"/>
                </a:solidFill>
              </a:rPr>
              <a:t>Recursion</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0C1462C-D640-45B3-901B-F425AA5C3674}" type="slidenum">
              <a:rPr lang="en-US" smtClean="0"/>
              <a:pPr>
                <a:defRPr/>
              </a:pPr>
              <a:t>4</a:t>
            </a:fld>
            <a:endParaRPr lang="en-US" dirty="0"/>
          </a:p>
        </p:txBody>
      </p:sp>
      <p:pic>
        <p:nvPicPr>
          <p:cNvPr id="5" name="Picture 4">
            <a:extLst>
              <a:ext uri="{FF2B5EF4-FFF2-40B4-BE49-F238E27FC236}">
                <a16:creationId xmlns:a16="http://schemas.microsoft.com/office/drawing/2014/main" id="{A9289697-75B0-4D11-B3C6-D7317BF12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664" y="1676400"/>
            <a:ext cx="3244793" cy="2598420"/>
          </a:xfrm>
          <a:prstGeom prst="rect">
            <a:avLst/>
          </a:prstGeom>
        </p:spPr>
      </p:pic>
    </p:spTree>
    <p:extLst>
      <p:ext uri="{BB962C8B-B14F-4D97-AF65-F5344CB8AC3E}">
        <p14:creationId xmlns:p14="http://schemas.microsoft.com/office/powerpoint/2010/main" val="294081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a:xfrm>
            <a:off x="572493" y="1233489"/>
            <a:ext cx="10047884" cy="3483283"/>
          </a:xfrm>
        </p:spPr>
        <p:txBody>
          <a:bodyPr/>
          <a:lstStyle/>
          <a:p>
            <a:r>
              <a:rPr lang="en-US" dirty="0"/>
              <a:t>To understand how to think recursively.</a:t>
            </a:r>
          </a:p>
          <a:p>
            <a:r>
              <a:rPr lang="en-US" dirty="0"/>
              <a:t>To learn how to trace a recursive function.</a:t>
            </a:r>
          </a:p>
          <a:p>
            <a:r>
              <a:rPr lang="en-US" dirty="0"/>
              <a:t>To learn how to write recursive algorithms and functions for searching vectors.</a:t>
            </a:r>
          </a:p>
          <a:p>
            <a:r>
              <a:rPr lang="en-US" dirty="0"/>
              <a:t>To understand how to use recursion to solve the Towers of Hanoi problem.</a:t>
            </a:r>
          </a:p>
          <a:p>
            <a:r>
              <a:rPr lang="en-US" dirty="0"/>
              <a:t>To understand how to use recursion to process two-dimensional images.</a:t>
            </a:r>
          </a:p>
          <a:p>
            <a:r>
              <a:rPr lang="en-US" dirty="0"/>
              <a:t>To learn how to apply backtracking to solve search problems such as finding a path through a maze.</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Recursion (22)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5</a:t>
            </a:fld>
            <a:endParaRPr lang="en-US" dirty="0"/>
          </a:p>
        </p:txBody>
      </p:sp>
      <p:pic>
        <p:nvPicPr>
          <p:cNvPr id="1026" name="Picture 2" descr="Towers of Hanoi (article) | Algorithms | Khan Academy">
            <a:extLst>
              <a:ext uri="{FF2B5EF4-FFF2-40B4-BE49-F238E27FC236}">
                <a16:creationId xmlns:a16="http://schemas.microsoft.com/office/drawing/2014/main" id="{328FBDC1-982D-45ED-B6D0-27E250F77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 y="4596700"/>
            <a:ext cx="1705453" cy="7518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0236B4-6BB4-4FBF-A4FC-AA1998C656B8}"/>
              </a:ext>
            </a:extLst>
          </p:cNvPr>
          <p:cNvPicPr>
            <a:picLocks noChangeAspect="1"/>
          </p:cNvPicPr>
          <p:nvPr/>
        </p:nvPicPr>
        <p:blipFill>
          <a:blip r:embed="rId3"/>
          <a:stretch>
            <a:fillRect/>
          </a:stretch>
        </p:blipFill>
        <p:spPr>
          <a:xfrm>
            <a:off x="4982302" y="4611720"/>
            <a:ext cx="2387313" cy="1631151"/>
          </a:xfrm>
          <a:prstGeom prst="rect">
            <a:avLst/>
          </a:prstGeom>
        </p:spPr>
      </p:pic>
      <p:pic>
        <p:nvPicPr>
          <p:cNvPr id="1032" name="Picture 8" descr="Region Growing (2D/3D grayscale) - File Exchange - MATLAB Central">
            <a:extLst>
              <a:ext uri="{FF2B5EF4-FFF2-40B4-BE49-F238E27FC236}">
                <a16:creationId xmlns:a16="http://schemas.microsoft.com/office/drawing/2014/main" id="{D6477CAC-31A5-49F8-BE25-F30415338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94" y="5311983"/>
            <a:ext cx="1997265" cy="12743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9674825-487B-4CBC-9A7F-C46D32AFBDF5}"/>
              </a:ext>
            </a:extLst>
          </p:cNvPr>
          <p:cNvGrpSpPr/>
          <p:nvPr/>
        </p:nvGrpSpPr>
        <p:grpSpPr>
          <a:xfrm>
            <a:off x="7651056" y="4415799"/>
            <a:ext cx="3040249" cy="2272045"/>
            <a:chOff x="7651056" y="4415799"/>
            <a:chExt cx="3040249" cy="2272045"/>
          </a:xfrm>
        </p:grpSpPr>
        <p:pic>
          <p:nvPicPr>
            <p:cNvPr id="2050" name="Picture 2">
              <a:extLst>
                <a:ext uri="{FF2B5EF4-FFF2-40B4-BE49-F238E27FC236}">
                  <a16:creationId xmlns:a16="http://schemas.microsoft.com/office/drawing/2014/main" id="{6B1D11DE-FCB2-406C-9147-80C91B040D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033" y="5624511"/>
              <a:ext cx="2082272" cy="1063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E11E26B-3F13-49A7-B1A9-414F0F2A1D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056" y="4415799"/>
              <a:ext cx="1539807" cy="15138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43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sz="quarter" idx="1"/>
          </p:nvPr>
        </p:nvSpPr>
        <p:spPr/>
        <p:txBody>
          <a:bodyPr/>
          <a:lstStyle/>
          <a:p>
            <a:r>
              <a:rPr lang="en-US" dirty="0"/>
              <a:t>Recursion can solve many programming problems that are difficult to conceptualize and solve linearly.</a:t>
            </a:r>
          </a:p>
          <a:p>
            <a:r>
              <a:rPr lang="en-US" dirty="0"/>
              <a:t>In the field of artificial intelligence, recursion often is used to write programs that exhibit intelligent behavior:</a:t>
            </a:r>
          </a:p>
          <a:p>
            <a:pPr lvl="1"/>
            <a:r>
              <a:rPr lang="en-US" dirty="0"/>
              <a:t>playing games of chess.</a:t>
            </a:r>
          </a:p>
          <a:p>
            <a:pPr lvl="1"/>
            <a:r>
              <a:rPr lang="en-US" dirty="0"/>
              <a:t>proving mathematical theorems.</a:t>
            </a:r>
          </a:p>
          <a:p>
            <a:pPr lvl="1"/>
            <a:r>
              <a:rPr lang="en-US" dirty="0"/>
              <a:t>recognizing patterns, and so on.</a:t>
            </a:r>
          </a:p>
          <a:p>
            <a:r>
              <a:rPr lang="en-US" dirty="0"/>
              <a:t>Recursive algorithms can </a:t>
            </a:r>
          </a:p>
          <a:p>
            <a:pPr lvl="1"/>
            <a:r>
              <a:rPr lang="en-US" dirty="0"/>
              <a:t>compute factorials.</a:t>
            </a:r>
          </a:p>
          <a:p>
            <a:pPr lvl="1"/>
            <a:r>
              <a:rPr lang="en-US" dirty="0"/>
              <a:t>compute a greatest common divisor.</a:t>
            </a:r>
          </a:p>
          <a:p>
            <a:pPr lvl="1"/>
            <a:r>
              <a:rPr lang="en-US" dirty="0"/>
              <a:t>find a path through a maze.</a:t>
            </a:r>
          </a:p>
          <a:p>
            <a:pPr lvl="1"/>
            <a:r>
              <a:rPr lang="en-US" b="1" i="1" u="sng" dirty="0"/>
              <a:t>process data structures (strings, vectors, linked lists, etc.).</a:t>
            </a:r>
          </a:p>
          <a:p>
            <a:pPr lvl="1"/>
            <a:r>
              <a:rPr lang="en-US" b="1" i="1" u="sng" dirty="0"/>
              <a:t>search efficiently using a binary search.</a:t>
            </a:r>
          </a:p>
        </p:txBody>
      </p:sp>
      <p:sp>
        <p:nvSpPr>
          <p:cNvPr id="4" name="Footer Placeholder 3"/>
          <p:cNvSpPr>
            <a:spLocks noGrp="1"/>
          </p:cNvSpPr>
          <p:nvPr>
            <p:ph type="ftr" sz="quarter" idx="11"/>
          </p:nvPr>
        </p:nvSpPr>
        <p:spPr/>
        <p:txBody>
          <a:bodyPr/>
          <a:lstStyle/>
          <a:p>
            <a:pPr>
              <a:defRPr/>
            </a:pPr>
            <a:r>
              <a:rPr lang="en-US"/>
              <a:t>Recursion (22)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6</a:t>
            </a:fld>
            <a:endParaRPr lang="en-US" dirty="0"/>
          </a:p>
        </p:txBody>
      </p:sp>
    </p:spTree>
    <p:extLst>
      <p:ext uri="{BB962C8B-B14F-4D97-AF65-F5344CB8AC3E}">
        <p14:creationId xmlns:p14="http://schemas.microsoft.com/office/powerpoint/2010/main" val="25965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7.1, pgs. 404-411</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7.1 Recursive Thinking </a:t>
            </a:r>
          </a:p>
          <a:p>
            <a:pPr algn="ctr"/>
            <a:r>
              <a:rPr lang="en-US" sz="2000" dirty="0"/>
              <a:t>Steps to Design a Recursive Algorithm</a:t>
            </a:r>
          </a:p>
          <a:p>
            <a:pPr algn="ctr"/>
            <a:r>
              <a:rPr lang="en-US" sz="2000" dirty="0"/>
              <a:t>Proving That a Recursive Function Is Correct</a:t>
            </a:r>
          </a:p>
          <a:p>
            <a:pPr algn="ctr"/>
            <a:r>
              <a:rPr lang="en-US" sz="2000" dirty="0"/>
              <a:t>Tracing a Recursive Function </a:t>
            </a:r>
          </a:p>
          <a:p>
            <a:pPr algn="ctr"/>
            <a:r>
              <a:rPr lang="en-US" sz="2000" dirty="0"/>
              <a:t>The Stack and Activation Frames </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664" y="1676400"/>
            <a:ext cx="3244793" cy="2598420"/>
          </a:xfrm>
          <a:prstGeom prst="rect">
            <a:avLst/>
          </a:prstGeom>
        </p:spPr>
      </p:pic>
    </p:spTree>
    <p:extLst>
      <p:ext uri="{BB962C8B-B14F-4D97-AF65-F5344CB8AC3E}">
        <p14:creationId xmlns:p14="http://schemas.microsoft.com/office/powerpoint/2010/main" val="359629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1533-713C-47B3-BC66-85B7050F2CAD}"/>
              </a:ext>
            </a:extLst>
          </p:cNvPr>
          <p:cNvSpPr>
            <a:spLocks noGrp="1"/>
          </p:cNvSpPr>
          <p:nvPr>
            <p:ph type="title"/>
          </p:nvPr>
        </p:nvSpPr>
        <p:spPr/>
        <p:txBody>
          <a:bodyPr/>
          <a:lstStyle/>
          <a:p>
            <a:r>
              <a:rPr lang="en-US" dirty="0"/>
              <a:t>How To Build A 10-foot Wall?</a:t>
            </a:r>
          </a:p>
        </p:txBody>
      </p:sp>
      <p:sp>
        <p:nvSpPr>
          <p:cNvPr id="4" name="Footer Placeholder 3">
            <a:extLst>
              <a:ext uri="{FF2B5EF4-FFF2-40B4-BE49-F238E27FC236}">
                <a16:creationId xmlns:a16="http://schemas.microsoft.com/office/drawing/2014/main" id="{B01EF607-75FD-4DE3-8201-CD41A0FB65C6}"/>
              </a:ext>
            </a:extLst>
          </p:cNvPr>
          <p:cNvSpPr>
            <a:spLocks noGrp="1"/>
          </p:cNvSpPr>
          <p:nvPr>
            <p:ph type="ftr" sz="quarter" idx="11"/>
          </p:nvPr>
        </p:nvSpPr>
        <p:spPr/>
        <p:txBody>
          <a:bodyPr/>
          <a:lstStyle/>
          <a:p>
            <a:pPr>
              <a:defRPr/>
            </a:pPr>
            <a:r>
              <a:rPr lang="en-US"/>
              <a:t>Recursion (22)</a:t>
            </a:r>
            <a:endParaRPr lang="en-US" dirty="0"/>
          </a:p>
        </p:txBody>
      </p:sp>
      <p:sp>
        <p:nvSpPr>
          <p:cNvPr id="5" name="Slide Number Placeholder 4">
            <a:extLst>
              <a:ext uri="{FF2B5EF4-FFF2-40B4-BE49-F238E27FC236}">
                <a16:creationId xmlns:a16="http://schemas.microsoft.com/office/drawing/2014/main" id="{5336363F-56AB-4436-8ACD-B928F6BBC8C8}"/>
              </a:ext>
            </a:extLst>
          </p:cNvPr>
          <p:cNvSpPr>
            <a:spLocks noGrp="1"/>
          </p:cNvSpPr>
          <p:nvPr>
            <p:ph type="sldNum" sz="quarter" idx="12"/>
          </p:nvPr>
        </p:nvSpPr>
        <p:spPr/>
        <p:txBody>
          <a:bodyPr/>
          <a:lstStyle/>
          <a:p>
            <a:pPr>
              <a:defRPr/>
            </a:pPr>
            <a:fld id="{0D7B5496-982B-480A-8085-B08F2CA91C21}" type="slidenum">
              <a:rPr lang="en-US" smtClean="0"/>
              <a:pPr>
                <a:defRPr/>
              </a:pPr>
              <a:t>8</a:t>
            </a:fld>
            <a:endParaRPr lang="en-US" dirty="0"/>
          </a:p>
        </p:txBody>
      </p:sp>
      <p:pic>
        <p:nvPicPr>
          <p:cNvPr id="2050" name="Picture 2" descr="Textures Texture seamless | Clean cinder block texture seamless 01648 |  Textures - ARCHITECTURE - CONCRETE - Plates - C… | Concrete texture, Plates  on wall, Texture">
            <a:extLst>
              <a:ext uri="{FF2B5EF4-FFF2-40B4-BE49-F238E27FC236}">
                <a16:creationId xmlns:a16="http://schemas.microsoft.com/office/drawing/2014/main" id="{AD443980-0DCD-4CB5-A8FD-6B1622B3E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 y="1871131"/>
            <a:ext cx="4326467" cy="4326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21FD668-DAB3-42A9-B473-406863DC21DB}"/>
              </a:ext>
            </a:extLst>
          </p:cNvPr>
          <p:cNvPicPr>
            <a:picLocks noChangeAspect="1"/>
          </p:cNvPicPr>
          <p:nvPr/>
        </p:nvPicPr>
        <p:blipFill>
          <a:blip r:embed="rId3"/>
          <a:stretch>
            <a:fillRect/>
          </a:stretch>
        </p:blipFill>
        <p:spPr>
          <a:xfrm>
            <a:off x="6139920" y="2311398"/>
            <a:ext cx="4314825" cy="3886200"/>
          </a:xfrm>
          <a:prstGeom prst="rect">
            <a:avLst/>
          </a:prstGeom>
        </p:spPr>
      </p:pic>
      <p:grpSp>
        <p:nvGrpSpPr>
          <p:cNvPr id="10" name="Group 9">
            <a:extLst>
              <a:ext uri="{FF2B5EF4-FFF2-40B4-BE49-F238E27FC236}">
                <a16:creationId xmlns:a16="http://schemas.microsoft.com/office/drawing/2014/main" id="{E6CA9685-8DD4-48C1-AA47-5BDC84D71468}"/>
              </a:ext>
            </a:extLst>
          </p:cNvPr>
          <p:cNvGrpSpPr/>
          <p:nvPr/>
        </p:nvGrpSpPr>
        <p:grpSpPr>
          <a:xfrm>
            <a:off x="6139920" y="1432981"/>
            <a:ext cx="4314825" cy="878417"/>
            <a:chOff x="6139920" y="1432981"/>
            <a:chExt cx="4314825" cy="878417"/>
          </a:xfrm>
        </p:grpSpPr>
        <p:pic>
          <p:nvPicPr>
            <p:cNvPr id="8" name="Picture 7">
              <a:extLst>
                <a:ext uri="{FF2B5EF4-FFF2-40B4-BE49-F238E27FC236}">
                  <a16:creationId xmlns:a16="http://schemas.microsoft.com/office/drawing/2014/main" id="{AAE213E3-8F51-4334-87A5-773FFD3AD6EF}"/>
                </a:ext>
              </a:extLst>
            </p:cNvPr>
            <p:cNvPicPr>
              <a:picLocks noChangeAspect="1"/>
            </p:cNvPicPr>
            <p:nvPr/>
          </p:nvPicPr>
          <p:blipFill>
            <a:blip r:embed="rId4"/>
            <a:stretch>
              <a:fillRect/>
            </a:stretch>
          </p:blipFill>
          <p:spPr>
            <a:xfrm>
              <a:off x="6139920" y="1432981"/>
              <a:ext cx="4314825" cy="438150"/>
            </a:xfrm>
            <a:prstGeom prst="rect">
              <a:avLst/>
            </a:prstGeom>
          </p:spPr>
        </p:pic>
        <p:sp>
          <p:nvSpPr>
            <p:cNvPr id="9" name="Arrow: Down 8">
              <a:extLst>
                <a:ext uri="{FF2B5EF4-FFF2-40B4-BE49-F238E27FC236}">
                  <a16:creationId xmlns:a16="http://schemas.microsoft.com/office/drawing/2014/main" id="{D2D4A81D-2426-40F2-8281-EE86DD23AC8D}"/>
                </a:ext>
              </a:extLst>
            </p:cNvPr>
            <p:cNvSpPr/>
            <p:nvPr/>
          </p:nvSpPr>
          <p:spPr>
            <a:xfrm>
              <a:off x="8037690" y="1871131"/>
              <a:ext cx="530578" cy="4402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415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Thinking</a:t>
            </a:r>
          </a:p>
        </p:txBody>
      </p:sp>
      <p:sp>
        <p:nvSpPr>
          <p:cNvPr id="4" name="Footer Placeholder 3"/>
          <p:cNvSpPr>
            <a:spLocks noGrp="1"/>
          </p:cNvSpPr>
          <p:nvPr>
            <p:ph type="ftr" sz="quarter" idx="11"/>
          </p:nvPr>
        </p:nvSpPr>
        <p:spPr/>
        <p:txBody>
          <a:bodyPr/>
          <a:lstStyle/>
          <a:p>
            <a:pPr>
              <a:defRPr/>
            </a:pPr>
            <a:r>
              <a:rPr lang="en-US"/>
              <a:t>Recursion (22)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9</a:t>
            </a:fld>
            <a:endParaRPr lang="en-US" dirty="0"/>
          </a:p>
        </p:txBody>
      </p:sp>
      <p:graphicFrame>
        <p:nvGraphicFramePr>
          <p:cNvPr id="9" name="Table 8">
            <a:extLst>
              <a:ext uri="{FF2B5EF4-FFF2-40B4-BE49-F238E27FC236}">
                <a16:creationId xmlns:a16="http://schemas.microsoft.com/office/drawing/2014/main" id="{94C9FC7F-05DA-40FF-9752-67A2916FB621}"/>
              </a:ext>
            </a:extLst>
          </p:cNvPr>
          <p:cNvGraphicFramePr>
            <a:graphicFrameLocks noGrp="1"/>
          </p:cNvGraphicFramePr>
          <p:nvPr/>
        </p:nvGraphicFramePr>
        <p:xfrm>
          <a:off x="3276600" y="4507721"/>
          <a:ext cx="60960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781019067"/>
                    </a:ext>
                  </a:extLst>
                </a:gridCol>
                <a:gridCol w="609600">
                  <a:extLst>
                    <a:ext uri="{9D8B030D-6E8A-4147-A177-3AD203B41FA5}">
                      <a16:colId xmlns:a16="http://schemas.microsoft.com/office/drawing/2014/main" val="1361384323"/>
                    </a:ext>
                  </a:extLst>
                </a:gridCol>
                <a:gridCol w="609600">
                  <a:extLst>
                    <a:ext uri="{9D8B030D-6E8A-4147-A177-3AD203B41FA5}">
                      <a16:colId xmlns:a16="http://schemas.microsoft.com/office/drawing/2014/main" val="2061799299"/>
                    </a:ext>
                  </a:extLst>
                </a:gridCol>
                <a:gridCol w="609600">
                  <a:extLst>
                    <a:ext uri="{9D8B030D-6E8A-4147-A177-3AD203B41FA5}">
                      <a16:colId xmlns:a16="http://schemas.microsoft.com/office/drawing/2014/main" val="3838218376"/>
                    </a:ext>
                  </a:extLst>
                </a:gridCol>
                <a:gridCol w="609600">
                  <a:extLst>
                    <a:ext uri="{9D8B030D-6E8A-4147-A177-3AD203B41FA5}">
                      <a16:colId xmlns:a16="http://schemas.microsoft.com/office/drawing/2014/main" val="1293042850"/>
                    </a:ext>
                  </a:extLst>
                </a:gridCol>
                <a:gridCol w="609600">
                  <a:extLst>
                    <a:ext uri="{9D8B030D-6E8A-4147-A177-3AD203B41FA5}">
                      <a16:colId xmlns:a16="http://schemas.microsoft.com/office/drawing/2014/main" val="2434314686"/>
                    </a:ext>
                  </a:extLst>
                </a:gridCol>
                <a:gridCol w="609600">
                  <a:extLst>
                    <a:ext uri="{9D8B030D-6E8A-4147-A177-3AD203B41FA5}">
                      <a16:colId xmlns:a16="http://schemas.microsoft.com/office/drawing/2014/main" val="3330721858"/>
                    </a:ext>
                  </a:extLst>
                </a:gridCol>
                <a:gridCol w="609600">
                  <a:extLst>
                    <a:ext uri="{9D8B030D-6E8A-4147-A177-3AD203B41FA5}">
                      <a16:colId xmlns:a16="http://schemas.microsoft.com/office/drawing/2014/main" val="241527674"/>
                    </a:ext>
                  </a:extLst>
                </a:gridCol>
                <a:gridCol w="609600">
                  <a:extLst>
                    <a:ext uri="{9D8B030D-6E8A-4147-A177-3AD203B41FA5}">
                      <a16:colId xmlns:a16="http://schemas.microsoft.com/office/drawing/2014/main" val="4157901365"/>
                    </a:ext>
                  </a:extLst>
                </a:gridCol>
                <a:gridCol w="609600">
                  <a:extLst>
                    <a:ext uri="{9D8B030D-6E8A-4147-A177-3AD203B41FA5}">
                      <a16:colId xmlns:a16="http://schemas.microsoft.com/office/drawing/2014/main" val="257255896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276015"/>
                  </a:ext>
                </a:extLst>
              </a:tr>
            </a:tbl>
          </a:graphicData>
        </a:graphic>
      </p:graphicFrame>
      <p:graphicFrame>
        <p:nvGraphicFramePr>
          <p:cNvPr id="10" name="Table 9">
            <a:extLst>
              <a:ext uri="{FF2B5EF4-FFF2-40B4-BE49-F238E27FC236}">
                <a16:creationId xmlns:a16="http://schemas.microsoft.com/office/drawing/2014/main" id="{0507239D-95B3-4909-A595-D162F898D67C}"/>
              </a:ext>
            </a:extLst>
          </p:cNvPr>
          <p:cNvGraphicFramePr>
            <a:graphicFrameLocks noGrp="1"/>
          </p:cNvGraphicFramePr>
          <p:nvPr/>
        </p:nvGraphicFramePr>
        <p:xfrm>
          <a:off x="3276600" y="5110815"/>
          <a:ext cx="60960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781019067"/>
                    </a:ext>
                  </a:extLst>
                </a:gridCol>
                <a:gridCol w="609600">
                  <a:extLst>
                    <a:ext uri="{9D8B030D-6E8A-4147-A177-3AD203B41FA5}">
                      <a16:colId xmlns:a16="http://schemas.microsoft.com/office/drawing/2014/main" val="1361384323"/>
                    </a:ext>
                  </a:extLst>
                </a:gridCol>
                <a:gridCol w="609600">
                  <a:extLst>
                    <a:ext uri="{9D8B030D-6E8A-4147-A177-3AD203B41FA5}">
                      <a16:colId xmlns:a16="http://schemas.microsoft.com/office/drawing/2014/main" val="2061799299"/>
                    </a:ext>
                  </a:extLst>
                </a:gridCol>
                <a:gridCol w="609600">
                  <a:extLst>
                    <a:ext uri="{9D8B030D-6E8A-4147-A177-3AD203B41FA5}">
                      <a16:colId xmlns:a16="http://schemas.microsoft.com/office/drawing/2014/main" val="3838218376"/>
                    </a:ext>
                  </a:extLst>
                </a:gridCol>
                <a:gridCol w="609600">
                  <a:extLst>
                    <a:ext uri="{9D8B030D-6E8A-4147-A177-3AD203B41FA5}">
                      <a16:colId xmlns:a16="http://schemas.microsoft.com/office/drawing/2014/main" val="1293042850"/>
                    </a:ext>
                  </a:extLst>
                </a:gridCol>
                <a:gridCol w="609600">
                  <a:extLst>
                    <a:ext uri="{9D8B030D-6E8A-4147-A177-3AD203B41FA5}">
                      <a16:colId xmlns:a16="http://schemas.microsoft.com/office/drawing/2014/main" val="2434314686"/>
                    </a:ext>
                  </a:extLst>
                </a:gridCol>
                <a:gridCol w="609600">
                  <a:extLst>
                    <a:ext uri="{9D8B030D-6E8A-4147-A177-3AD203B41FA5}">
                      <a16:colId xmlns:a16="http://schemas.microsoft.com/office/drawing/2014/main" val="3330721858"/>
                    </a:ext>
                  </a:extLst>
                </a:gridCol>
                <a:gridCol w="609600">
                  <a:extLst>
                    <a:ext uri="{9D8B030D-6E8A-4147-A177-3AD203B41FA5}">
                      <a16:colId xmlns:a16="http://schemas.microsoft.com/office/drawing/2014/main" val="241527674"/>
                    </a:ext>
                  </a:extLst>
                </a:gridCol>
                <a:gridCol w="609600">
                  <a:extLst>
                    <a:ext uri="{9D8B030D-6E8A-4147-A177-3AD203B41FA5}">
                      <a16:colId xmlns:a16="http://schemas.microsoft.com/office/drawing/2014/main" val="4157901365"/>
                    </a:ext>
                  </a:extLst>
                </a:gridCol>
                <a:gridCol w="609600">
                  <a:extLst>
                    <a:ext uri="{9D8B030D-6E8A-4147-A177-3AD203B41FA5}">
                      <a16:colId xmlns:a16="http://schemas.microsoft.com/office/drawing/2014/main" val="257255896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276015"/>
                  </a:ext>
                </a:extLst>
              </a:tr>
            </a:tbl>
          </a:graphicData>
        </a:graphic>
      </p:graphicFrame>
      <p:graphicFrame>
        <p:nvGraphicFramePr>
          <p:cNvPr id="11" name="Table 10">
            <a:extLst>
              <a:ext uri="{FF2B5EF4-FFF2-40B4-BE49-F238E27FC236}">
                <a16:creationId xmlns:a16="http://schemas.microsoft.com/office/drawing/2014/main" id="{37AAB065-A4C2-48C3-9FC9-E120DB921CCF}"/>
              </a:ext>
            </a:extLst>
          </p:cNvPr>
          <p:cNvGraphicFramePr>
            <a:graphicFrameLocks noGrp="1"/>
          </p:cNvGraphicFramePr>
          <p:nvPr/>
        </p:nvGraphicFramePr>
        <p:xfrm>
          <a:off x="3276600" y="5713909"/>
          <a:ext cx="60960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781019067"/>
                    </a:ext>
                  </a:extLst>
                </a:gridCol>
                <a:gridCol w="609600">
                  <a:extLst>
                    <a:ext uri="{9D8B030D-6E8A-4147-A177-3AD203B41FA5}">
                      <a16:colId xmlns:a16="http://schemas.microsoft.com/office/drawing/2014/main" val="1361384323"/>
                    </a:ext>
                  </a:extLst>
                </a:gridCol>
                <a:gridCol w="609600">
                  <a:extLst>
                    <a:ext uri="{9D8B030D-6E8A-4147-A177-3AD203B41FA5}">
                      <a16:colId xmlns:a16="http://schemas.microsoft.com/office/drawing/2014/main" val="2061799299"/>
                    </a:ext>
                  </a:extLst>
                </a:gridCol>
                <a:gridCol w="609600">
                  <a:extLst>
                    <a:ext uri="{9D8B030D-6E8A-4147-A177-3AD203B41FA5}">
                      <a16:colId xmlns:a16="http://schemas.microsoft.com/office/drawing/2014/main" val="3838218376"/>
                    </a:ext>
                  </a:extLst>
                </a:gridCol>
                <a:gridCol w="609600">
                  <a:extLst>
                    <a:ext uri="{9D8B030D-6E8A-4147-A177-3AD203B41FA5}">
                      <a16:colId xmlns:a16="http://schemas.microsoft.com/office/drawing/2014/main" val="1293042850"/>
                    </a:ext>
                  </a:extLst>
                </a:gridCol>
                <a:gridCol w="609600">
                  <a:extLst>
                    <a:ext uri="{9D8B030D-6E8A-4147-A177-3AD203B41FA5}">
                      <a16:colId xmlns:a16="http://schemas.microsoft.com/office/drawing/2014/main" val="2434314686"/>
                    </a:ext>
                  </a:extLst>
                </a:gridCol>
                <a:gridCol w="609600">
                  <a:extLst>
                    <a:ext uri="{9D8B030D-6E8A-4147-A177-3AD203B41FA5}">
                      <a16:colId xmlns:a16="http://schemas.microsoft.com/office/drawing/2014/main" val="3330721858"/>
                    </a:ext>
                  </a:extLst>
                </a:gridCol>
                <a:gridCol w="609600">
                  <a:extLst>
                    <a:ext uri="{9D8B030D-6E8A-4147-A177-3AD203B41FA5}">
                      <a16:colId xmlns:a16="http://schemas.microsoft.com/office/drawing/2014/main" val="241527674"/>
                    </a:ext>
                  </a:extLst>
                </a:gridCol>
                <a:gridCol w="609600">
                  <a:extLst>
                    <a:ext uri="{9D8B030D-6E8A-4147-A177-3AD203B41FA5}">
                      <a16:colId xmlns:a16="http://schemas.microsoft.com/office/drawing/2014/main" val="4157901365"/>
                    </a:ext>
                  </a:extLst>
                </a:gridCol>
                <a:gridCol w="609600">
                  <a:extLst>
                    <a:ext uri="{9D8B030D-6E8A-4147-A177-3AD203B41FA5}">
                      <a16:colId xmlns:a16="http://schemas.microsoft.com/office/drawing/2014/main" val="257255896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276015"/>
                  </a:ext>
                </a:extLst>
              </a:tr>
            </a:tbl>
          </a:graphicData>
        </a:graphic>
      </p:graphicFrame>
      <p:graphicFrame>
        <p:nvGraphicFramePr>
          <p:cNvPr id="12" name="Table 11">
            <a:extLst>
              <a:ext uri="{FF2B5EF4-FFF2-40B4-BE49-F238E27FC236}">
                <a16:creationId xmlns:a16="http://schemas.microsoft.com/office/drawing/2014/main" id="{115A2ECB-A6A6-4399-B625-108F52FD7CA9}"/>
              </a:ext>
            </a:extLst>
          </p:cNvPr>
          <p:cNvGraphicFramePr>
            <a:graphicFrameLocks noGrp="1"/>
          </p:cNvGraphicFramePr>
          <p:nvPr/>
        </p:nvGraphicFramePr>
        <p:xfrm>
          <a:off x="3276600" y="6317004"/>
          <a:ext cx="60960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781019067"/>
                    </a:ext>
                  </a:extLst>
                </a:gridCol>
                <a:gridCol w="609600">
                  <a:extLst>
                    <a:ext uri="{9D8B030D-6E8A-4147-A177-3AD203B41FA5}">
                      <a16:colId xmlns:a16="http://schemas.microsoft.com/office/drawing/2014/main" val="1361384323"/>
                    </a:ext>
                  </a:extLst>
                </a:gridCol>
                <a:gridCol w="609600">
                  <a:extLst>
                    <a:ext uri="{9D8B030D-6E8A-4147-A177-3AD203B41FA5}">
                      <a16:colId xmlns:a16="http://schemas.microsoft.com/office/drawing/2014/main" val="2061799299"/>
                    </a:ext>
                  </a:extLst>
                </a:gridCol>
                <a:gridCol w="609600">
                  <a:extLst>
                    <a:ext uri="{9D8B030D-6E8A-4147-A177-3AD203B41FA5}">
                      <a16:colId xmlns:a16="http://schemas.microsoft.com/office/drawing/2014/main" val="3838218376"/>
                    </a:ext>
                  </a:extLst>
                </a:gridCol>
                <a:gridCol w="609600">
                  <a:extLst>
                    <a:ext uri="{9D8B030D-6E8A-4147-A177-3AD203B41FA5}">
                      <a16:colId xmlns:a16="http://schemas.microsoft.com/office/drawing/2014/main" val="1293042850"/>
                    </a:ext>
                  </a:extLst>
                </a:gridCol>
                <a:gridCol w="609600">
                  <a:extLst>
                    <a:ext uri="{9D8B030D-6E8A-4147-A177-3AD203B41FA5}">
                      <a16:colId xmlns:a16="http://schemas.microsoft.com/office/drawing/2014/main" val="2434314686"/>
                    </a:ext>
                  </a:extLst>
                </a:gridCol>
                <a:gridCol w="609600">
                  <a:extLst>
                    <a:ext uri="{9D8B030D-6E8A-4147-A177-3AD203B41FA5}">
                      <a16:colId xmlns:a16="http://schemas.microsoft.com/office/drawing/2014/main" val="3330721858"/>
                    </a:ext>
                  </a:extLst>
                </a:gridCol>
                <a:gridCol w="609600">
                  <a:extLst>
                    <a:ext uri="{9D8B030D-6E8A-4147-A177-3AD203B41FA5}">
                      <a16:colId xmlns:a16="http://schemas.microsoft.com/office/drawing/2014/main" val="241527674"/>
                    </a:ext>
                  </a:extLst>
                </a:gridCol>
                <a:gridCol w="609600">
                  <a:extLst>
                    <a:ext uri="{9D8B030D-6E8A-4147-A177-3AD203B41FA5}">
                      <a16:colId xmlns:a16="http://schemas.microsoft.com/office/drawing/2014/main" val="4157901365"/>
                    </a:ext>
                  </a:extLst>
                </a:gridCol>
                <a:gridCol w="609600">
                  <a:extLst>
                    <a:ext uri="{9D8B030D-6E8A-4147-A177-3AD203B41FA5}">
                      <a16:colId xmlns:a16="http://schemas.microsoft.com/office/drawing/2014/main" val="257255896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83276015"/>
                  </a:ext>
                </a:extLst>
              </a:tr>
            </a:tbl>
          </a:graphicData>
        </a:graphic>
      </p:graphicFrame>
      <p:sp>
        <p:nvSpPr>
          <p:cNvPr id="13" name="TextBox 12">
            <a:extLst>
              <a:ext uri="{FF2B5EF4-FFF2-40B4-BE49-F238E27FC236}">
                <a16:creationId xmlns:a16="http://schemas.microsoft.com/office/drawing/2014/main" id="{F00CAF5C-EFD0-4A61-89C7-7BA56E550D92}"/>
              </a:ext>
            </a:extLst>
          </p:cNvPr>
          <p:cNvSpPr txBox="1"/>
          <p:nvPr/>
        </p:nvSpPr>
        <p:spPr>
          <a:xfrm>
            <a:off x="1181100" y="4507721"/>
            <a:ext cx="2095500" cy="338554"/>
          </a:xfrm>
          <a:prstGeom prst="rect">
            <a:avLst/>
          </a:prstGeom>
          <a:noFill/>
        </p:spPr>
        <p:txBody>
          <a:bodyPr wrap="square" rtlCol="0">
            <a:spAutoFit/>
          </a:bodyPr>
          <a:lstStyle/>
          <a:p>
            <a:r>
              <a:rPr lang="en-US" sz="1600" b="1" dirty="0"/>
              <a:t>Find 23</a:t>
            </a:r>
          </a:p>
        </p:txBody>
      </p:sp>
      <p:sp>
        <p:nvSpPr>
          <p:cNvPr id="14" name="TextBox 13">
            <a:extLst>
              <a:ext uri="{FF2B5EF4-FFF2-40B4-BE49-F238E27FC236}">
                <a16:creationId xmlns:a16="http://schemas.microsoft.com/office/drawing/2014/main" id="{1D8D5CE7-B0C4-41DA-B050-B01445AA3407}"/>
              </a:ext>
            </a:extLst>
          </p:cNvPr>
          <p:cNvSpPr txBox="1"/>
          <p:nvPr/>
        </p:nvSpPr>
        <p:spPr>
          <a:xfrm>
            <a:off x="1181100" y="5110815"/>
            <a:ext cx="2095500" cy="338554"/>
          </a:xfrm>
          <a:prstGeom prst="rect">
            <a:avLst/>
          </a:prstGeom>
          <a:noFill/>
        </p:spPr>
        <p:txBody>
          <a:bodyPr wrap="square" rtlCol="0">
            <a:spAutoFit/>
          </a:bodyPr>
          <a:lstStyle/>
          <a:p>
            <a:r>
              <a:rPr lang="en-US" sz="1600" b="1" dirty="0"/>
              <a:t>23 &gt; 16, 2</a:t>
            </a:r>
            <a:r>
              <a:rPr lang="en-US" sz="1600" b="1" baseline="30000" dirty="0"/>
              <a:t>nd</a:t>
            </a:r>
            <a:r>
              <a:rPr lang="en-US" sz="1600" b="1" dirty="0"/>
              <a:t> half</a:t>
            </a:r>
          </a:p>
        </p:txBody>
      </p:sp>
      <p:sp>
        <p:nvSpPr>
          <p:cNvPr id="15" name="TextBox 14">
            <a:extLst>
              <a:ext uri="{FF2B5EF4-FFF2-40B4-BE49-F238E27FC236}">
                <a16:creationId xmlns:a16="http://schemas.microsoft.com/office/drawing/2014/main" id="{2EEA5EA4-066D-4B7C-AB3E-5D4D65AC9B85}"/>
              </a:ext>
            </a:extLst>
          </p:cNvPr>
          <p:cNvSpPr txBox="1"/>
          <p:nvPr/>
        </p:nvSpPr>
        <p:spPr>
          <a:xfrm>
            <a:off x="1181100" y="5713909"/>
            <a:ext cx="2095500" cy="338554"/>
          </a:xfrm>
          <a:prstGeom prst="rect">
            <a:avLst/>
          </a:prstGeom>
          <a:noFill/>
        </p:spPr>
        <p:txBody>
          <a:bodyPr wrap="square" rtlCol="0">
            <a:spAutoFit/>
          </a:bodyPr>
          <a:lstStyle/>
          <a:p>
            <a:r>
              <a:rPr lang="en-US" sz="1600" b="1" dirty="0"/>
              <a:t>23 &lt; 56, 1</a:t>
            </a:r>
            <a:r>
              <a:rPr lang="en-US" sz="1600" b="1" baseline="30000" dirty="0"/>
              <a:t>st</a:t>
            </a:r>
            <a:r>
              <a:rPr lang="en-US" sz="1600" b="1" dirty="0"/>
              <a:t> half</a:t>
            </a:r>
          </a:p>
        </p:txBody>
      </p:sp>
      <p:sp>
        <p:nvSpPr>
          <p:cNvPr id="16" name="TextBox 15">
            <a:extLst>
              <a:ext uri="{FF2B5EF4-FFF2-40B4-BE49-F238E27FC236}">
                <a16:creationId xmlns:a16="http://schemas.microsoft.com/office/drawing/2014/main" id="{552A7063-E7B9-4BC7-A773-86DEACDD0253}"/>
              </a:ext>
            </a:extLst>
          </p:cNvPr>
          <p:cNvSpPr txBox="1"/>
          <p:nvPr/>
        </p:nvSpPr>
        <p:spPr>
          <a:xfrm>
            <a:off x="1181100" y="6317003"/>
            <a:ext cx="2095500" cy="338554"/>
          </a:xfrm>
          <a:prstGeom prst="rect">
            <a:avLst/>
          </a:prstGeom>
          <a:noFill/>
        </p:spPr>
        <p:txBody>
          <a:bodyPr wrap="square" rtlCol="0">
            <a:spAutoFit/>
          </a:bodyPr>
          <a:lstStyle/>
          <a:p>
            <a:r>
              <a:rPr lang="en-US" sz="1600" b="1" dirty="0"/>
              <a:t>Found 23, Return 5</a:t>
            </a:r>
          </a:p>
        </p:txBody>
      </p:sp>
      <p:sp>
        <p:nvSpPr>
          <p:cNvPr id="17" name="Content Placeholder 2">
            <a:extLst>
              <a:ext uri="{FF2B5EF4-FFF2-40B4-BE49-F238E27FC236}">
                <a16:creationId xmlns:a16="http://schemas.microsoft.com/office/drawing/2014/main" id="{90CB3D0F-2717-4680-A87A-6872CDC66960}"/>
              </a:ext>
            </a:extLst>
          </p:cNvPr>
          <p:cNvSpPr>
            <a:spLocks noGrp="1"/>
          </p:cNvSpPr>
          <p:nvPr>
            <p:ph sz="quarter" idx="1"/>
          </p:nvPr>
        </p:nvSpPr>
        <p:spPr>
          <a:xfrm>
            <a:off x="541867" y="1295401"/>
            <a:ext cx="9832622" cy="3047999"/>
          </a:xfrm>
        </p:spPr>
        <p:txBody>
          <a:bodyPr/>
          <a:lstStyle/>
          <a:p>
            <a:r>
              <a:rPr lang="en-US" sz="2000" dirty="0"/>
              <a:t>Recursion is a problem-solving approach that generates simpler solutions to certain kinds of problems that are difficult to solve by other means.</a:t>
            </a:r>
          </a:p>
          <a:p>
            <a:pPr lvl="1"/>
            <a:r>
              <a:rPr lang="en-US" sz="1800" dirty="0"/>
              <a:t>Recursion reduces a problem into one or more simpler versions of itself.</a:t>
            </a:r>
          </a:p>
          <a:p>
            <a:r>
              <a:rPr lang="en-US" sz="2000" dirty="0"/>
              <a:t>For example, consider searching for a target value in a sorted vector:</a:t>
            </a:r>
          </a:p>
          <a:p>
            <a:pPr lvl="1"/>
            <a:r>
              <a:rPr lang="en-US" sz="1800" dirty="0"/>
              <a:t>We compare the target to the middle element and, if the middle element does not match the target, search either the elements before the middle element or the elements after the middle element.</a:t>
            </a:r>
          </a:p>
          <a:p>
            <a:pPr lvl="1"/>
            <a:r>
              <a:rPr lang="en-US" sz="1800" dirty="0"/>
              <a:t>Instead of searching </a:t>
            </a:r>
            <a:r>
              <a:rPr lang="en-US" sz="1800" i="1" dirty="0"/>
              <a:t>n</a:t>
            </a:r>
            <a:r>
              <a:rPr lang="en-US" sz="1800" dirty="0"/>
              <a:t> elements, we search </a:t>
            </a:r>
            <a:r>
              <a:rPr lang="en-US" sz="1800" i="1" dirty="0"/>
              <a:t>n</a:t>
            </a:r>
            <a:r>
              <a:rPr lang="en-US" sz="1800" dirty="0"/>
              <a:t>/2 elements.</a:t>
            </a:r>
          </a:p>
        </p:txBody>
      </p:sp>
    </p:spTree>
    <p:extLst>
      <p:ext uri="{BB962C8B-B14F-4D97-AF65-F5344CB8AC3E}">
        <p14:creationId xmlns:p14="http://schemas.microsoft.com/office/powerpoint/2010/main" val="111872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fade">
                                      <p:cBhvr>
                                        <p:cTn id="18" dur="500"/>
                                        <p:tgtEl>
                                          <p:spTgt spid="1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500"/>
                                        <p:tgtEl>
                                          <p:spTgt spid="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2600</TotalTime>
  <Words>2446</Words>
  <Application>Microsoft Office PowerPoint</Application>
  <PresentationFormat>Custom</PresentationFormat>
  <Paragraphs>400</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Comic Sans MS</vt:lpstr>
      <vt:lpstr>Consolas</vt:lpstr>
      <vt:lpstr>Tw Cen MT</vt:lpstr>
      <vt:lpstr>Wingdings</vt:lpstr>
      <vt:lpstr>CS 235 Theme</vt:lpstr>
      <vt:lpstr>PowerPoint Presentation</vt:lpstr>
      <vt:lpstr>Attendance Quiz #21</vt:lpstr>
      <vt:lpstr>Tip #22: = default;    or    { }</vt:lpstr>
      <vt:lpstr>Chapter 7 Recursion</vt:lpstr>
      <vt:lpstr>Objectives</vt:lpstr>
      <vt:lpstr>Outcomes</vt:lpstr>
      <vt:lpstr>PowerPoint Presentation</vt:lpstr>
      <vt:lpstr>How To Build A 10-foot Wall?</vt:lpstr>
      <vt:lpstr>Recursive Thinking</vt:lpstr>
      <vt:lpstr>Recursive Thinking</vt:lpstr>
      <vt:lpstr>Design a Recursive Algorithm</vt:lpstr>
      <vt:lpstr>Writing Recursive Algorithms</vt:lpstr>
      <vt:lpstr>The Stack and Activation Frames</vt:lpstr>
      <vt:lpstr>Tracing a Recursive Function</vt:lpstr>
      <vt:lpstr>Run-Time Stack - Activation Frames</vt:lpstr>
      <vt:lpstr>PowerPoint Presentation</vt:lpstr>
      <vt:lpstr>Recursive Mathematical Formulas</vt:lpstr>
      <vt:lpstr>Calculating xn</vt:lpstr>
      <vt:lpstr>PowerPoint Presentation</vt:lpstr>
      <vt:lpstr>Calculating GCD Correct?</vt:lpstr>
      <vt:lpstr>Recursion Downside</vt:lpstr>
      <vt:lpstr>Recursive Thinking</vt:lpstr>
      <vt:lpstr>Tail Recursion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89</cp:revision>
  <dcterms:created xsi:type="dcterms:W3CDTF">2020-07-19T21:27:39Z</dcterms:created>
  <dcterms:modified xsi:type="dcterms:W3CDTF">2022-03-31T17:40:30Z</dcterms:modified>
</cp:coreProperties>
</file>